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6858000" cy="9906000" type="A4"/>
  <p:notesSz cx="6858000"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17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0"/>
            <a:ext cx="5829300" cy="20802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547360"/>
            <a:ext cx="4800600" cy="2476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2900" y="2278380"/>
            <a:ext cx="298323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0"/>
            <a:ext cx="2983230" cy="65379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6858000" cy="970026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2900" y="396240"/>
            <a:ext cx="6172200" cy="15849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2900" y="2278380"/>
            <a:ext cx="617220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1720" y="9212580"/>
            <a:ext cx="2194560" cy="4953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0"/>
            <a:ext cx="1577340" cy="4953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7/6/2020</a:t>
            </a:fld>
            <a:endParaRPr lang="en-US"/>
          </a:p>
        </p:txBody>
      </p:sp>
      <p:sp>
        <p:nvSpPr>
          <p:cNvPr id="6" name="Holder 6"/>
          <p:cNvSpPr>
            <a:spLocks noGrp="1"/>
          </p:cNvSpPr>
          <p:nvPr>
            <p:ph type="sldNum" sz="quarter" idx="7"/>
          </p:nvPr>
        </p:nvSpPr>
        <p:spPr>
          <a:xfrm>
            <a:off x="4937760" y="9212580"/>
            <a:ext cx="1577340" cy="4953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59" y="0"/>
            <a:ext cx="6835140" cy="970026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944981" y="1495425"/>
            <a:ext cx="5684419" cy="1146468"/>
          </a:xfrm>
          <a:prstGeom prst="rect">
            <a:avLst/>
          </a:prstGeom>
        </p:spPr>
        <p:txBody>
          <a:bodyPr vert="horz" wrap="square" lIns="0" tIns="12700" rIns="0" bIns="0" rtlCol="0">
            <a:spAutoFit/>
          </a:bodyPr>
          <a:lstStyle/>
          <a:p>
            <a:pPr marL="12700" algn="ctr">
              <a:lnSpc>
                <a:spcPct val="100000"/>
              </a:lnSpc>
              <a:spcBef>
                <a:spcPts val="100"/>
              </a:spcBef>
            </a:pPr>
            <a:r>
              <a:rPr lang="el-GR" sz="2400" spc="-15" dirty="0">
                <a:latin typeface="Calibri"/>
                <a:cs typeface="Calibri"/>
              </a:rPr>
              <a:t>ΣΥΣΤΗΜΑ ΔΙΑΧΕΙΡΙΣΗΣ ΠΕΡΙΠΟΛΙΑΣ ΦΥΛΑΚΩΝ</a:t>
            </a:r>
          </a:p>
          <a:p>
            <a:pPr marL="12700" algn="ctr">
              <a:lnSpc>
                <a:spcPct val="100000"/>
              </a:lnSpc>
              <a:spcBef>
                <a:spcPts val="100"/>
              </a:spcBef>
            </a:pPr>
            <a:r>
              <a:rPr lang="el-GR" sz="2400" dirty="0">
                <a:latin typeface="Calibri"/>
                <a:cs typeface="Calibri"/>
              </a:rPr>
              <a:t>ΟΔΗΓΙΕΣ ΧΡΗΣΗΣ</a:t>
            </a:r>
          </a:p>
          <a:p>
            <a:pPr marL="12700" algn="ctr">
              <a:lnSpc>
                <a:spcPct val="100000"/>
              </a:lnSpc>
              <a:spcBef>
                <a:spcPts val="100"/>
              </a:spcBef>
            </a:pPr>
            <a:r>
              <a:rPr sz="2400" spc="-10" dirty="0">
                <a:latin typeface="Calibri"/>
                <a:cs typeface="Calibri"/>
              </a:rPr>
              <a:t>WM-5000V4S</a:t>
            </a:r>
            <a:endParaRPr sz="2400" dirty="0">
              <a:latin typeface="Calibri"/>
              <a:cs typeface="Calibri"/>
            </a:endParaRPr>
          </a:p>
        </p:txBody>
      </p:sp>
      <p:sp>
        <p:nvSpPr>
          <p:cNvPr id="4" name="object 4"/>
          <p:cNvSpPr/>
          <p:nvPr/>
        </p:nvSpPr>
        <p:spPr>
          <a:xfrm>
            <a:off x="2086355" y="3726179"/>
            <a:ext cx="2750820" cy="8077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46632" y="5103876"/>
            <a:ext cx="4848606" cy="323316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45" y="1105920"/>
            <a:ext cx="6178295" cy="4449936"/>
          </a:xfrm>
          <a:prstGeom prst="rect">
            <a:avLst/>
          </a:prstGeom>
        </p:spPr>
        <p:txBody>
          <a:bodyPr vert="horz" wrap="square" lIns="0" tIns="12700" rIns="0" bIns="0" rtlCol="0">
            <a:spAutoFit/>
          </a:bodyPr>
          <a:lstStyle/>
          <a:p>
            <a:pPr marL="382905">
              <a:lnSpc>
                <a:spcPct val="100000"/>
              </a:lnSpc>
              <a:spcBef>
                <a:spcPts val="100"/>
              </a:spcBef>
            </a:pPr>
            <a:r>
              <a:rPr lang="el-GR" sz="2000" b="1" dirty="0">
                <a:latin typeface="Calibri"/>
                <a:cs typeface="Calibri"/>
              </a:rPr>
              <a:t>Οδηγίες συστήματος περιπολίας φυλάκων </a:t>
            </a:r>
            <a:r>
              <a:rPr sz="2000" b="1" dirty="0">
                <a:latin typeface="Calibri"/>
                <a:cs typeface="Calibri"/>
              </a:rPr>
              <a:t>WM-5000V4S</a:t>
            </a:r>
            <a:endParaRPr sz="2000" dirty="0">
              <a:latin typeface="Calibri"/>
              <a:cs typeface="Calibri"/>
            </a:endParaRPr>
          </a:p>
          <a:p>
            <a:pPr>
              <a:lnSpc>
                <a:spcPct val="100000"/>
              </a:lnSpc>
              <a:spcBef>
                <a:spcPts val="20"/>
              </a:spcBef>
            </a:pPr>
            <a:endParaRPr sz="1750" dirty="0">
              <a:latin typeface="Times New Roman"/>
              <a:cs typeface="Times New Roman"/>
            </a:endParaRPr>
          </a:p>
          <a:p>
            <a:pPr marL="12700">
              <a:lnSpc>
                <a:spcPct val="100000"/>
              </a:lnSpc>
              <a:tabLst>
                <a:tab pos="354965" algn="l"/>
              </a:tabLst>
            </a:pPr>
            <a:r>
              <a:rPr sz="1800" spc="-5" dirty="0">
                <a:latin typeface="Calibri"/>
                <a:cs typeface="Calibri"/>
              </a:rPr>
              <a:t>1.	</a:t>
            </a:r>
            <a:r>
              <a:rPr lang="el-GR" spc="-5" dirty="0">
                <a:latin typeface="Calibri"/>
                <a:cs typeface="Calibri"/>
              </a:rPr>
              <a:t>Τι είναι το σύστημα περιπολίας φυλάκων;</a:t>
            </a:r>
            <a:endParaRPr sz="1800" dirty="0">
              <a:latin typeface="Calibri"/>
              <a:cs typeface="Calibri"/>
            </a:endParaRPr>
          </a:p>
          <a:p>
            <a:pPr>
              <a:lnSpc>
                <a:spcPct val="100000"/>
              </a:lnSpc>
              <a:spcBef>
                <a:spcPts val="55"/>
              </a:spcBef>
            </a:pPr>
            <a:endParaRPr sz="2000" dirty="0">
              <a:latin typeface="Times New Roman"/>
              <a:cs typeface="Times New Roman"/>
            </a:endParaRPr>
          </a:p>
          <a:p>
            <a:pPr marL="12700" marR="5080" indent="365760" algn="just">
              <a:lnSpc>
                <a:spcPct val="100400"/>
              </a:lnSpc>
            </a:pPr>
            <a:r>
              <a:rPr lang="el-GR" sz="1600" spc="-5" dirty="0">
                <a:latin typeface="Calibri"/>
                <a:cs typeface="Calibri"/>
              </a:rPr>
              <a:t>Ένα σύστημα περιπολίας φυλάκων χρησιμοποιείται για να βοηθά τις εταιρείες και τους οργανισμούς να οργανώνουν, να καταγράφουν και να εκτελούν  περιπολίες στα περιουσιακά τους στοιχεία, διασφαλίζοντας ότι οι φύλακες θα ολοκληρώσουν τα καθήκοντά τους εντός των προκαθορισμένων χρονικών διαστημάτων. Υπάρχει μια μεγάλη ποικιλία συστημάτων περιπολίας φυλάκων, τα οποία μπορούν να χωριστούν σε δύο κύριες κατηγορίες: συστήματα περιπολίας που βασίζονται σε φορητές συσκευές και συστήματα περιπολίας </a:t>
            </a:r>
            <a:r>
              <a:rPr lang="en-US" sz="1600" spc="-5" dirty="0">
                <a:latin typeface="Calibri"/>
                <a:cs typeface="Calibri"/>
              </a:rPr>
              <a:t>C</a:t>
            </a:r>
            <a:r>
              <a:rPr lang="el-GR" sz="1600" spc="-5" dirty="0" err="1">
                <a:latin typeface="Calibri"/>
                <a:cs typeface="Calibri"/>
              </a:rPr>
              <a:t>loud</a:t>
            </a:r>
            <a:r>
              <a:rPr lang="el-GR" sz="1600" spc="-5" dirty="0">
                <a:latin typeface="Calibri"/>
                <a:cs typeface="Calibri"/>
              </a:rPr>
              <a:t>  που βασίζονται στη σύγχρονη τεχνολογία κινητών και </a:t>
            </a:r>
            <a:r>
              <a:rPr lang="en-US" sz="1600" spc="-5" dirty="0">
                <a:latin typeface="Calibri"/>
                <a:cs typeface="Calibri"/>
              </a:rPr>
              <a:t>C</a:t>
            </a:r>
            <a:r>
              <a:rPr lang="el-GR" sz="1600" spc="-5" dirty="0" err="1">
                <a:latin typeface="Calibri"/>
                <a:cs typeface="Calibri"/>
              </a:rPr>
              <a:t>loud</a:t>
            </a:r>
            <a:r>
              <a:rPr lang="el-GR" sz="1600" spc="-5" dirty="0">
                <a:latin typeface="Calibri"/>
                <a:cs typeface="Calibri"/>
              </a:rPr>
              <a:t>. Τα συστήματα περιπολίας παρέχουν ένα μέσο για τον έλεγχο και την καταγραφή του χρόνου που ένας φύλακας εκτελεί την περιπολία του σαρώνοντας συγκεκριμένα σημεία ελέγχου που έχουν τοποθετηθεί στην περιοχή που περιπολεί.</a:t>
            </a:r>
            <a:endParaRPr sz="1600" dirty="0">
              <a:latin typeface="Calibri"/>
              <a:cs typeface="Calibri"/>
            </a:endParaRPr>
          </a:p>
        </p:txBody>
      </p:sp>
      <p:sp>
        <p:nvSpPr>
          <p:cNvPr id="3" name="object 3"/>
          <p:cNvSpPr/>
          <p:nvPr/>
        </p:nvSpPr>
        <p:spPr>
          <a:xfrm>
            <a:off x="355091" y="5870447"/>
            <a:ext cx="6280404" cy="290474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051" y="205737"/>
            <a:ext cx="6822947" cy="970025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23317" y="4953000"/>
            <a:ext cx="3411220" cy="289823"/>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3. </a:t>
            </a:r>
            <a:r>
              <a:rPr lang="el-GR" sz="1800" spc="-5" dirty="0">
                <a:latin typeface="Calibri"/>
                <a:cs typeface="Calibri"/>
              </a:rPr>
              <a:t>Λειτουργικό διάγραμμα</a:t>
            </a:r>
            <a:endParaRPr sz="1800" dirty="0">
              <a:latin typeface="Calibri"/>
              <a:cs typeface="Calibri"/>
            </a:endParaRPr>
          </a:p>
        </p:txBody>
      </p:sp>
      <p:sp>
        <p:nvSpPr>
          <p:cNvPr id="4" name="object 4"/>
          <p:cNvSpPr txBox="1"/>
          <p:nvPr/>
        </p:nvSpPr>
        <p:spPr>
          <a:xfrm>
            <a:off x="551180" y="1223213"/>
            <a:ext cx="5087620" cy="2587118"/>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2.</a:t>
            </a:r>
            <a:r>
              <a:rPr sz="1800" spc="-5" dirty="0">
                <a:latin typeface="Calibri"/>
                <a:cs typeface="Calibri"/>
              </a:rPr>
              <a:t> </a:t>
            </a:r>
            <a:r>
              <a:rPr lang="el-GR" sz="1800" spc="-10" dirty="0">
                <a:latin typeface="Calibri"/>
                <a:cs typeface="Calibri"/>
              </a:rPr>
              <a:t>Εφαρμογ</a:t>
            </a:r>
            <a:r>
              <a:rPr lang="el-GR" spc="-10" dirty="0">
                <a:latin typeface="Calibri"/>
                <a:cs typeface="Calibri"/>
              </a:rPr>
              <a:t>έ</a:t>
            </a:r>
            <a:r>
              <a:rPr lang="el-GR" sz="1800" spc="-10" dirty="0">
                <a:latin typeface="Calibri"/>
                <a:cs typeface="Calibri"/>
              </a:rPr>
              <a:t>ς</a:t>
            </a:r>
            <a:endParaRPr sz="1800" dirty="0">
              <a:latin typeface="Calibri"/>
              <a:cs typeface="Calibri"/>
            </a:endParaRPr>
          </a:p>
          <a:p>
            <a:pPr>
              <a:lnSpc>
                <a:spcPct val="100000"/>
              </a:lnSpc>
              <a:spcBef>
                <a:spcPts val="30"/>
              </a:spcBef>
            </a:pPr>
            <a:endParaRPr sz="2000" dirty="0">
              <a:latin typeface="Times New Roman"/>
              <a:cs typeface="Times New Roman"/>
            </a:endParaRPr>
          </a:p>
          <a:p>
            <a:pPr marL="454660" marR="1355725" indent="-285750">
              <a:lnSpc>
                <a:spcPct val="101600"/>
              </a:lnSpc>
              <a:spcBef>
                <a:spcPts val="5"/>
              </a:spcBef>
              <a:buFont typeface="Arial" panose="020B0604020202020204" pitchFamily="34" charset="0"/>
              <a:buChar char="•"/>
            </a:pPr>
            <a:r>
              <a:rPr lang="el-GR" sz="1600" spc="-10" dirty="0">
                <a:latin typeface="Calibri"/>
                <a:cs typeface="Calibri"/>
              </a:rPr>
              <a:t>Αποθήκες</a:t>
            </a:r>
          </a:p>
          <a:p>
            <a:pPr marL="454660" marR="1355725" indent="-285750">
              <a:lnSpc>
                <a:spcPct val="101600"/>
              </a:lnSpc>
              <a:spcBef>
                <a:spcPts val="5"/>
              </a:spcBef>
              <a:buFont typeface="Arial" panose="020B0604020202020204" pitchFamily="34" charset="0"/>
              <a:buChar char="•"/>
            </a:pPr>
            <a:r>
              <a:rPr lang="el-GR" sz="1600" spc="-10" dirty="0">
                <a:latin typeface="Calibri"/>
                <a:cs typeface="Calibri"/>
              </a:rPr>
              <a:t>Εταιρίες ενοικίασης αυτοκινήτων</a:t>
            </a:r>
          </a:p>
          <a:p>
            <a:pPr marL="454660" marR="1355725" indent="-285750">
              <a:lnSpc>
                <a:spcPct val="101600"/>
              </a:lnSpc>
              <a:spcBef>
                <a:spcPts val="5"/>
              </a:spcBef>
              <a:buFont typeface="Arial" panose="020B0604020202020204" pitchFamily="34" charset="0"/>
              <a:buChar char="•"/>
            </a:pPr>
            <a:r>
              <a:rPr lang="el-GR" sz="1600" spc="-5" dirty="0">
                <a:latin typeface="Calibri"/>
                <a:cs typeface="Calibri"/>
              </a:rPr>
              <a:t>Επίβλεψη φυλάκων</a:t>
            </a:r>
            <a:endParaRPr lang="el-GR" sz="1600" dirty="0">
              <a:latin typeface="Calibri"/>
              <a:cs typeface="Calibri"/>
            </a:endParaRPr>
          </a:p>
          <a:p>
            <a:pPr marL="454660" marR="1355725" indent="-285750">
              <a:lnSpc>
                <a:spcPct val="101600"/>
              </a:lnSpc>
              <a:spcBef>
                <a:spcPts val="5"/>
              </a:spcBef>
              <a:buFont typeface="Arial" panose="020B0604020202020204" pitchFamily="34" charset="0"/>
              <a:buChar char="•"/>
            </a:pPr>
            <a:r>
              <a:rPr lang="el-GR" sz="1600" spc="-5" dirty="0">
                <a:latin typeface="Calibri"/>
                <a:cs typeface="Calibri"/>
              </a:rPr>
              <a:t>Επίβλεψη τεχνικών</a:t>
            </a:r>
          </a:p>
          <a:p>
            <a:pPr marL="482600" marR="200660" indent="-285750">
              <a:lnSpc>
                <a:spcPct val="100000"/>
              </a:lnSpc>
              <a:buFont typeface="Arial" panose="020B0604020202020204" pitchFamily="34" charset="0"/>
              <a:buChar char="•"/>
            </a:pPr>
            <a:r>
              <a:rPr lang="el-GR" sz="1600" spc="-5" dirty="0">
                <a:latin typeface="Calibri"/>
                <a:cs typeface="Calibri"/>
              </a:rPr>
              <a:t>Προστασία αεροδρομίων και επίβλεψη τεχνικών</a:t>
            </a:r>
          </a:p>
          <a:p>
            <a:pPr marL="482600" marR="200660" indent="-285750">
              <a:lnSpc>
                <a:spcPct val="100000"/>
              </a:lnSpc>
              <a:buFont typeface="Arial" panose="020B0604020202020204" pitchFamily="34" charset="0"/>
              <a:buChar char="•"/>
            </a:pPr>
            <a:r>
              <a:rPr lang="el-GR" sz="1600" spc="-5" dirty="0">
                <a:latin typeface="Calibri"/>
                <a:cs typeface="Calibri"/>
              </a:rPr>
              <a:t>Προστασία στρατιωτικών εγκαταστάσεων</a:t>
            </a:r>
          </a:p>
          <a:p>
            <a:pPr marL="482600" marR="200660" indent="-285750">
              <a:lnSpc>
                <a:spcPct val="100000"/>
              </a:lnSpc>
              <a:buFont typeface="Arial" panose="020B0604020202020204" pitchFamily="34" charset="0"/>
              <a:buChar char="•"/>
            </a:pPr>
            <a:r>
              <a:rPr lang="el-GR" sz="1600" spc="-10" dirty="0">
                <a:latin typeface="Calibri"/>
                <a:cs typeface="Calibri"/>
              </a:rPr>
              <a:t>Προστασία ξενοδοχείων και επίβλεψη τεχνικών</a:t>
            </a:r>
          </a:p>
          <a:p>
            <a:pPr marL="482600" marR="200660" indent="-285750">
              <a:lnSpc>
                <a:spcPct val="100000"/>
              </a:lnSpc>
              <a:buFont typeface="Arial" panose="020B0604020202020204" pitchFamily="34" charset="0"/>
              <a:buChar char="•"/>
            </a:pPr>
            <a:r>
              <a:rPr lang="el-GR" sz="1600" spc="-10" dirty="0">
                <a:latin typeface="Calibri"/>
                <a:cs typeface="Calibri"/>
              </a:rPr>
              <a:t>Προστασία Δημόσιων επιχειρήσεων και ιδρυμάτων</a:t>
            </a:r>
            <a:endParaRPr sz="1600" dirty="0">
              <a:latin typeface="Calibri"/>
              <a:cs typeface="Calibri"/>
            </a:endParaRPr>
          </a:p>
        </p:txBody>
      </p:sp>
      <p:pic>
        <p:nvPicPr>
          <p:cNvPr id="6" name="Εικόνα 5">
            <a:extLst>
              <a:ext uri="{FF2B5EF4-FFF2-40B4-BE49-F238E27FC236}">
                <a16:creationId xmlns:a16="http://schemas.microsoft.com/office/drawing/2014/main" id="{9767FA03-B43D-4C29-A546-A422B6E49C7F}"/>
              </a:ext>
            </a:extLst>
          </p:cNvPr>
          <p:cNvPicPr>
            <a:picLocks noChangeAspect="1"/>
          </p:cNvPicPr>
          <p:nvPr/>
        </p:nvPicPr>
        <p:blipFill>
          <a:blip r:embed="rId3"/>
          <a:stretch>
            <a:fillRect/>
          </a:stretch>
        </p:blipFill>
        <p:spPr>
          <a:xfrm>
            <a:off x="402741" y="5486400"/>
            <a:ext cx="6011366" cy="37025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05737"/>
            <a:ext cx="6858000" cy="97002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80644" y="6039611"/>
            <a:ext cx="5696711" cy="3663696"/>
          </a:xfrm>
          <a:prstGeom prst="rect">
            <a:avLst/>
          </a:prstGeom>
          <a:blipFill>
            <a:blip r:embed="rId3"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148675873"/>
              </p:ext>
            </p:extLst>
          </p:nvPr>
        </p:nvGraphicFramePr>
        <p:xfrm>
          <a:off x="343192" y="1355471"/>
          <a:ext cx="6178550" cy="5216779"/>
        </p:xfrm>
        <a:graphic>
          <a:graphicData uri="http://schemas.openxmlformats.org/drawingml/2006/table">
            <a:tbl>
              <a:tblPr firstRow="1" bandRow="1">
                <a:tableStyleId>{2D5ABB26-0587-4C30-8999-92F81FD0307C}</a:tableStyleId>
              </a:tblPr>
              <a:tblGrid>
                <a:gridCol w="3502660">
                  <a:extLst>
                    <a:ext uri="{9D8B030D-6E8A-4147-A177-3AD203B41FA5}">
                      <a16:colId xmlns:a16="http://schemas.microsoft.com/office/drawing/2014/main" val="20000"/>
                    </a:ext>
                  </a:extLst>
                </a:gridCol>
                <a:gridCol w="2675890">
                  <a:extLst>
                    <a:ext uri="{9D8B030D-6E8A-4147-A177-3AD203B41FA5}">
                      <a16:colId xmlns:a16="http://schemas.microsoft.com/office/drawing/2014/main" val="20001"/>
                    </a:ext>
                  </a:extLst>
                </a:gridCol>
              </a:tblGrid>
              <a:tr h="412750">
                <a:tc gridSpan="2">
                  <a:txBody>
                    <a:bodyPr/>
                    <a:lstStyle/>
                    <a:p>
                      <a:pPr marL="8890" algn="ctr">
                        <a:lnSpc>
                          <a:spcPct val="100000"/>
                        </a:lnSpc>
                        <a:spcBef>
                          <a:spcPts val="260"/>
                        </a:spcBef>
                      </a:pPr>
                      <a:r>
                        <a:rPr lang="el-GR" sz="1600" b="1" spc="-15" dirty="0">
                          <a:solidFill>
                            <a:srgbClr val="FFFFFF"/>
                          </a:solidFill>
                          <a:latin typeface="Calibri"/>
                          <a:cs typeface="Calibri"/>
                        </a:rPr>
                        <a:t>Ενδείξεις λειτουργίας</a:t>
                      </a:r>
                      <a:endParaRPr sz="16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hMerge="1">
                  <a:txBody>
                    <a:bodyPr/>
                    <a:lstStyle/>
                    <a:p>
                      <a:endParaRPr/>
                    </a:p>
                  </a:txBody>
                  <a:tcPr marL="0" marR="0" marT="0" marB="0"/>
                </a:tc>
                <a:extLst>
                  <a:ext uri="{0D108BD9-81ED-4DB2-BD59-A6C34878D82A}">
                    <a16:rowId xmlns:a16="http://schemas.microsoft.com/office/drawing/2014/main" val="10000"/>
                  </a:ext>
                </a:extLst>
              </a:tr>
              <a:tr h="412750">
                <a:tc>
                  <a:txBody>
                    <a:bodyPr/>
                    <a:lstStyle/>
                    <a:p>
                      <a:pPr marL="97790">
                        <a:lnSpc>
                          <a:spcPct val="100000"/>
                        </a:lnSpc>
                        <a:spcBef>
                          <a:spcPts val="270"/>
                        </a:spcBef>
                      </a:pPr>
                      <a:r>
                        <a:rPr lang="el-GR" sz="1400" dirty="0">
                          <a:latin typeface="Calibri"/>
                          <a:cs typeface="Calibri"/>
                        </a:rPr>
                        <a:t>Σταθερό κόκκινο φως</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7790">
                        <a:lnSpc>
                          <a:spcPct val="100000"/>
                        </a:lnSpc>
                        <a:spcBef>
                          <a:spcPts val="270"/>
                        </a:spcBef>
                      </a:pPr>
                      <a:r>
                        <a:rPr lang="el-GR" sz="1400" spc="-5" dirty="0">
                          <a:latin typeface="Calibri"/>
                          <a:cs typeface="Calibri"/>
                        </a:rPr>
                        <a:t>Φορτίζει</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412750">
                <a:tc>
                  <a:txBody>
                    <a:bodyPr/>
                    <a:lstStyle/>
                    <a:p>
                      <a:pPr marL="97790">
                        <a:lnSpc>
                          <a:spcPct val="100000"/>
                        </a:lnSpc>
                        <a:spcBef>
                          <a:spcPts val="270"/>
                        </a:spcBef>
                      </a:pPr>
                      <a:r>
                        <a:rPr lang="el-GR" sz="1400" dirty="0">
                          <a:latin typeface="Calibri"/>
                          <a:cs typeface="Calibri"/>
                        </a:rPr>
                        <a:t>Σταθερό πράσινο φως</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7790">
                        <a:lnSpc>
                          <a:spcPct val="100000"/>
                        </a:lnSpc>
                        <a:spcBef>
                          <a:spcPts val="270"/>
                        </a:spcBef>
                      </a:pPr>
                      <a:r>
                        <a:rPr lang="el-GR" sz="1400" spc="-5" dirty="0">
                          <a:latin typeface="Calibri"/>
                          <a:cs typeface="Calibri"/>
                        </a:rPr>
                        <a:t>Πλήρως φορτισμένο</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682879">
                <a:tc>
                  <a:txBody>
                    <a:bodyPr/>
                    <a:lstStyle/>
                    <a:p>
                      <a:pPr marL="97790">
                        <a:lnSpc>
                          <a:spcPct val="100000"/>
                        </a:lnSpc>
                        <a:spcBef>
                          <a:spcPts val="270"/>
                        </a:spcBef>
                      </a:pPr>
                      <a:r>
                        <a:rPr sz="1400" dirty="0">
                          <a:latin typeface="Calibri"/>
                          <a:cs typeface="Calibri"/>
                        </a:rPr>
                        <a:t>1 </a:t>
                      </a:r>
                      <a:r>
                        <a:rPr lang="el-GR" sz="1400" spc="-5" dirty="0">
                          <a:latin typeface="Calibri"/>
                          <a:cs typeface="Calibri"/>
                        </a:rPr>
                        <a:t>δόνηση</a:t>
                      </a:r>
                      <a:r>
                        <a:rPr sz="1400" dirty="0">
                          <a:latin typeface="Calibri"/>
                          <a:cs typeface="Calibri"/>
                        </a:rPr>
                        <a:t> 1 </a:t>
                      </a:r>
                      <a:r>
                        <a:rPr lang="el-GR" sz="1400" spc="-5" dirty="0">
                          <a:latin typeface="Calibri"/>
                          <a:cs typeface="Calibri"/>
                        </a:rPr>
                        <a:t>σύντομη αναλαμπή του μπλε </a:t>
                      </a:r>
                      <a:r>
                        <a:rPr lang="en-US" sz="1400" spc="-5" dirty="0">
                          <a:latin typeface="Calibri"/>
                          <a:cs typeface="Calibri"/>
                        </a:rPr>
                        <a:t>LED</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7790">
                        <a:lnSpc>
                          <a:spcPct val="100000"/>
                        </a:lnSpc>
                        <a:spcBef>
                          <a:spcPts val="270"/>
                        </a:spcBef>
                      </a:pPr>
                      <a:r>
                        <a:rPr lang="el-GR" sz="1400" spc="-5" dirty="0">
                          <a:latin typeface="Calibri"/>
                          <a:cs typeface="Calibri"/>
                        </a:rPr>
                        <a:t>Επιτυχής ανάγνωση</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576580">
                <a:tc>
                  <a:txBody>
                    <a:bodyPr/>
                    <a:lstStyle/>
                    <a:p>
                      <a:pPr marL="97790">
                        <a:lnSpc>
                          <a:spcPct val="100000"/>
                        </a:lnSpc>
                        <a:spcBef>
                          <a:spcPts val="270"/>
                        </a:spcBef>
                      </a:pPr>
                      <a:r>
                        <a:rPr sz="1400" dirty="0">
                          <a:latin typeface="Calibri"/>
                          <a:cs typeface="Calibri"/>
                        </a:rPr>
                        <a:t>2 </a:t>
                      </a:r>
                      <a:r>
                        <a:rPr lang="el-GR" sz="1400" spc="-5" dirty="0">
                          <a:latin typeface="Calibri"/>
                          <a:cs typeface="Calibri"/>
                        </a:rPr>
                        <a:t>δονήσεις</a:t>
                      </a:r>
                      <a:r>
                        <a:rPr sz="1400" spc="-5" dirty="0">
                          <a:latin typeface="Calibri"/>
                          <a:cs typeface="Calibri"/>
                        </a:rPr>
                        <a:t> </a:t>
                      </a:r>
                      <a:r>
                        <a:rPr lang="el-GR" sz="1400" dirty="0">
                          <a:latin typeface="Calibri"/>
                          <a:cs typeface="Calibri"/>
                        </a:rPr>
                        <a:t>με</a:t>
                      </a:r>
                      <a:r>
                        <a:rPr sz="1400" dirty="0">
                          <a:latin typeface="Calibri"/>
                          <a:cs typeface="Calibri"/>
                        </a:rPr>
                        <a:t> 2 </a:t>
                      </a:r>
                      <a:r>
                        <a:rPr lang="el-GR" sz="1400" dirty="0">
                          <a:latin typeface="Calibri"/>
                          <a:cs typeface="Calibri"/>
                        </a:rPr>
                        <a:t>σύντομες αναλαμπές </a:t>
                      </a:r>
                      <a:r>
                        <a:rPr lang="el-GR" sz="1400" spc="-5" dirty="0">
                          <a:latin typeface="+mn-lt"/>
                          <a:cs typeface="Calibri"/>
                        </a:rPr>
                        <a:t>του μπλε </a:t>
                      </a:r>
                      <a:r>
                        <a:rPr lang="en-US" sz="1400" spc="-5" dirty="0">
                          <a:latin typeface="+mn-lt"/>
                          <a:cs typeface="Calibri"/>
                        </a:rPr>
                        <a:t>LED</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7790">
                        <a:lnSpc>
                          <a:spcPct val="100000"/>
                        </a:lnSpc>
                        <a:spcBef>
                          <a:spcPts val="275"/>
                        </a:spcBef>
                      </a:pPr>
                      <a:r>
                        <a:rPr lang="el-GR" sz="1400" spc="-5" dirty="0">
                          <a:latin typeface="+mn-lt"/>
                          <a:cs typeface="Calibri"/>
                        </a:rPr>
                        <a:t>Η μνήμη </a:t>
                      </a:r>
                      <a:r>
                        <a:rPr lang="el-GR" sz="1400" dirty="0">
                          <a:latin typeface="+mn-lt"/>
                          <a:cs typeface="Calibri"/>
                        </a:rPr>
                        <a:t>RAM του αναγνώστη είναι σχεδόν γεμάτη</a:t>
                      </a: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576580">
                <a:tc>
                  <a:txBody>
                    <a:bodyPr/>
                    <a:lstStyle/>
                    <a:p>
                      <a:pPr marL="97790">
                        <a:lnSpc>
                          <a:spcPct val="100000"/>
                        </a:lnSpc>
                        <a:spcBef>
                          <a:spcPts val="270"/>
                        </a:spcBef>
                      </a:pPr>
                      <a:r>
                        <a:rPr sz="1400" dirty="0">
                          <a:latin typeface="Calibri"/>
                          <a:cs typeface="Calibri"/>
                        </a:rPr>
                        <a:t>3 </a:t>
                      </a:r>
                      <a:r>
                        <a:rPr lang="el-GR" sz="1400" spc="-5" dirty="0">
                          <a:latin typeface="Calibri"/>
                          <a:cs typeface="Calibri"/>
                        </a:rPr>
                        <a:t>δονήσεις </a:t>
                      </a:r>
                      <a:r>
                        <a:rPr lang="el-GR" sz="1400" dirty="0">
                          <a:latin typeface="Calibri"/>
                          <a:cs typeface="Calibri"/>
                        </a:rPr>
                        <a:t>με</a:t>
                      </a:r>
                      <a:r>
                        <a:rPr sz="1400" dirty="0">
                          <a:latin typeface="Calibri"/>
                          <a:cs typeface="Calibri"/>
                        </a:rPr>
                        <a:t> 3 </a:t>
                      </a:r>
                      <a:r>
                        <a:rPr lang="el-GR" sz="1400" dirty="0">
                          <a:latin typeface="+mn-lt"/>
                          <a:cs typeface="Calibri"/>
                        </a:rPr>
                        <a:t>σύντομες αναλαμπές </a:t>
                      </a:r>
                      <a:r>
                        <a:rPr lang="el-GR" sz="1400" spc="-5" dirty="0">
                          <a:latin typeface="+mn-lt"/>
                          <a:cs typeface="Calibri"/>
                        </a:rPr>
                        <a:t>του λευκού </a:t>
                      </a:r>
                      <a:r>
                        <a:rPr lang="en-US" sz="1400" spc="-5" dirty="0">
                          <a:latin typeface="+mn-lt"/>
                          <a:cs typeface="Calibri"/>
                        </a:rPr>
                        <a:t>LED</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7790">
                        <a:lnSpc>
                          <a:spcPct val="100000"/>
                        </a:lnSpc>
                        <a:spcBef>
                          <a:spcPts val="270"/>
                        </a:spcBef>
                      </a:pPr>
                      <a:r>
                        <a:rPr lang="el-GR" sz="1400" spc="-5" dirty="0">
                          <a:latin typeface="Calibri"/>
                          <a:cs typeface="Calibri"/>
                        </a:rPr>
                        <a:t>Η ώρα του αναγνώστη είναι λάθος</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576580">
                <a:tc>
                  <a:txBody>
                    <a:bodyPr/>
                    <a:lstStyle/>
                    <a:p>
                      <a:pPr marL="97790">
                        <a:lnSpc>
                          <a:spcPct val="100000"/>
                        </a:lnSpc>
                        <a:spcBef>
                          <a:spcPts val="270"/>
                        </a:spcBef>
                      </a:pPr>
                      <a:r>
                        <a:rPr sz="1400" dirty="0">
                          <a:latin typeface="Calibri"/>
                          <a:cs typeface="Calibri"/>
                        </a:rPr>
                        <a:t>4 </a:t>
                      </a:r>
                      <a:r>
                        <a:rPr lang="el-GR" sz="1400" spc="-5" dirty="0">
                          <a:latin typeface="Calibri"/>
                          <a:cs typeface="Calibri"/>
                        </a:rPr>
                        <a:t>δονήσεις</a:t>
                      </a:r>
                      <a:r>
                        <a:rPr sz="1400" spc="-5" dirty="0">
                          <a:latin typeface="Calibri"/>
                          <a:cs typeface="Calibri"/>
                        </a:rPr>
                        <a:t> </a:t>
                      </a:r>
                      <a:r>
                        <a:rPr lang="el-GR" sz="1400" dirty="0">
                          <a:latin typeface="Calibri"/>
                          <a:cs typeface="Calibri"/>
                        </a:rPr>
                        <a:t>με</a:t>
                      </a:r>
                      <a:r>
                        <a:rPr sz="1400" dirty="0">
                          <a:latin typeface="Calibri"/>
                          <a:cs typeface="Calibri"/>
                        </a:rPr>
                        <a:t> </a:t>
                      </a:r>
                      <a:r>
                        <a:rPr lang="el-GR" sz="1400" dirty="0">
                          <a:latin typeface="+mn-lt"/>
                          <a:cs typeface="Calibri"/>
                        </a:rPr>
                        <a:t>3 σύντομες αναλαμπές </a:t>
                      </a:r>
                      <a:r>
                        <a:rPr lang="el-GR" sz="1400" spc="-5" dirty="0">
                          <a:latin typeface="+mn-lt"/>
                          <a:cs typeface="Calibri"/>
                        </a:rPr>
                        <a:t>του λευκού LED</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7790">
                        <a:lnSpc>
                          <a:spcPct val="100000"/>
                        </a:lnSpc>
                        <a:spcBef>
                          <a:spcPts val="270"/>
                        </a:spcBef>
                      </a:pPr>
                      <a:r>
                        <a:rPr lang="el-GR" sz="1400" spc="-5" dirty="0">
                          <a:latin typeface="Calibri"/>
                          <a:cs typeface="Calibri"/>
                        </a:rPr>
                        <a:t>Η αποθήκευση δεδομένων είναι λάθος</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576580">
                <a:tc>
                  <a:txBody>
                    <a:bodyPr/>
                    <a:lstStyle/>
                    <a:p>
                      <a:pPr marL="97790">
                        <a:lnSpc>
                          <a:spcPct val="100000"/>
                        </a:lnSpc>
                        <a:spcBef>
                          <a:spcPts val="275"/>
                        </a:spcBef>
                      </a:pPr>
                      <a:r>
                        <a:rPr sz="1400" dirty="0">
                          <a:latin typeface="Calibri"/>
                          <a:cs typeface="Calibri"/>
                        </a:rPr>
                        <a:t>6 </a:t>
                      </a:r>
                      <a:r>
                        <a:rPr lang="el-GR" sz="1400" spc="-5" dirty="0">
                          <a:latin typeface="Calibri"/>
                          <a:cs typeface="Calibri"/>
                        </a:rPr>
                        <a:t>δονήσεις με </a:t>
                      </a:r>
                      <a:r>
                        <a:rPr sz="1400" dirty="0">
                          <a:latin typeface="Calibri"/>
                          <a:cs typeface="Calibri"/>
                        </a:rPr>
                        <a:t>6 </a:t>
                      </a:r>
                      <a:r>
                        <a:rPr lang="el-GR" sz="1400" dirty="0">
                          <a:latin typeface="+mn-lt"/>
                          <a:cs typeface="Calibri"/>
                        </a:rPr>
                        <a:t> σύντομες αναλαμπές </a:t>
                      </a:r>
                      <a:r>
                        <a:rPr lang="el-GR" sz="1400" spc="-5" dirty="0">
                          <a:latin typeface="+mn-lt"/>
                          <a:cs typeface="Calibri"/>
                        </a:rPr>
                        <a:t>του λευκού LED</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7790">
                        <a:lnSpc>
                          <a:spcPct val="100000"/>
                        </a:lnSpc>
                        <a:spcBef>
                          <a:spcPts val="275"/>
                        </a:spcBef>
                      </a:pPr>
                      <a:r>
                        <a:rPr lang="el-GR" sz="1400" spc="-5" dirty="0">
                          <a:latin typeface="Calibri"/>
                          <a:cs typeface="Calibri"/>
                        </a:rPr>
                        <a:t>Η μνήμη </a:t>
                      </a:r>
                      <a:r>
                        <a:rPr sz="1400" dirty="0">
                          <a:latin typeface="Calibri"/>
                          <a:cs typeface="Calibri"/>
                        </a:rPr>
                        <a:t>RAM </a:t>
                      </a:r>
                      <a:r>
                        <a:rPr lang="el-GR" sz="1400" dirty="0">
                          <a:latin typeface="Calibri"/>
                          <a:cs typeface="Calibri"/>
                        </a:rPr>
                        <a:t>του αναγνώστη είναι γεμάτη</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7"/>
                  </a:ext>
                </a:extLst>
              </a:tr>
              <a:tr h="412750">
                <a:tc>
                  <a:txBody>
                    <a:bodyPr/>
                    <a:lstStyle/>
                    <a:p>
                      <a:pPr marL="97790">
                        <a:lnSpc>
                          <a:spcPct val="100000"/>
                        </a:lnSpc>
                        <a:spcBef>
                          <a:spcPts val="275"/>
                        </a:spcBef>
                      </a:pPr>
                      <a:r>
                        <a:rPr lang="el-GR" sz="1400" spc="-5" dirty="0">
                          <a:latin typeface="Calibri"/>
                          <a:cs typeface="Calibri"/>
                        </a:rPr>
                        <a:t>Κόκκινο κάθε 3 δευτερόλεπτα</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7790">
                        <a:lnSpc>
                          <a:spcPct val="100000"/>
                        </a:lnSpc>
                        <a:spcBef>
                          <a:spcPts val="275"/>
                        </a:spcBef>
                      </a:pPr>
                      <a:r>
                        <a:rPr lang="el-GR" sz="1400" spc="-5" dirty="0">
                          <a:latin typeface="Calibri"/>
                          <a:cs typeface="Calibri"/>
                        </a:rPr>
                        <a:t>Χαμηλή μπαταρία στον αναγνώστη</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576580">
                <a:tc>
                  <a:txBody>
                    <a:bodyPr/>
                    <a:lstStyle/>
                    <a:p>
                      <a:pPr marL="97790">
                        <a:lnSpc>
                          <a:spcPct val="100000"/>
                        </a:lnSpc>
                        <a:spcBef>
                          <a:spcPts val="275"/>
                        </a:spcBef>
                      </a:pPr>
                      <a:r>
                        <a:rPr lang="el-GR" sz="1400" spc="-10" dirty="0">
                          <a:latin typeface="Calibri"/>
                          <a:cs typeface="Calibri"/>
                        </a:rPr>
                        <a:t>Πιέστε το πλήκτρο του φακού για 2 δευτερόλεπτα</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7790">
                        <a:lnSpc>
                          <a:spcPct val="100000"/>
                        </a:lnSpc>
                        <a:spcBef>
                          <a:spcPts val="275"/>
                        </a:spcBef>
                      </a:pPr>
                      <a:r>
                        <a:rPr lang="el-GR" sz="1400" spc="-5" dirty="0">
                          <a:latin typeface="Calibri"/>
                          <a:cs typeface="Calibri"/>
                        </a:rPr>
                        <a:t>Ο φακός ανάβει </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8000" cy="95996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7042" y="913256"/>
            <a:ext cx="2911958" cy="289823"/>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4. </a:t>
            </a:r>
            <a:r>
              <a:rPr lang="el-GR" spc="-20" dirty="0">
                <a:latin typeface="Calibri"/>
                <a:cs typeface="Calibri"/>
              </a:rPr>
              <a:t>Τ</a:t>
            </a:r>
            <a:r>
              <a:rPr lang="el-GR" sz="1800" spc="-20" dirty="0">
                <a:latin typeface="Calibri"/>
                <a:cs typeface="Calibri"/>
              </a:rPr>
              <a:t>εχνικές προδιαγραφές</a:t>
            </a:r>
            <a:endParaRPr sz="1800" dirty="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2857801837"/>
              </p:ext>
            </p:extLst>
          </p:nvPr>
        </p:nvGraphicFramePr>
        <p:xfrm>
          <a:off x="431800" y="1896110"/>
          <a:ext cx="6160770" cy="6508750"/>
        </p:xfrm>
        <a:graphic>
          <a:graphicData uri="http://schemas.openxmlformats.org/drawingml/2006/table">
            <a:tbl>
              <a:tblPr firstRow="1" bandRow="1">
                <a:tableStyleId>{2D5ABB26-0587-4C30-8999-92F81FD0307C}</a:tableStyleId>
              </a:tblPr>
              <a:tblGrid>
                <a:gridCol w="2490470">
                  <a:extLst>
                    <a:ext uri="{9D8B030D-6E8A-4147-A177-3AD203B41FA5}">
                      <a16:colId xmlns:a16="http://schemas.microsoft.com/office/drawing/2014/main" val="20000"/>
                    </a:ext>
                  </a:extLst>
                </a:gridCol>
                <a:gridCol w="3670300">
                  <a:extLst>
                    <a:ext uri="{9D8B030D-6E8A-4147-A177-3AD203B41FA5}">
                      <a16:colId xmlns:a16="http://schemas.microsoft.com/office/drawing/2014/main" val="20001"/>
                    </a:ext>
                  </a:extLst>
                </a:gridCol>
              </a:tblGrid>
              <a:tr h="404495">
                <a:tc>
                  <a:txBody>
                    <a:bodyPr/>
                    <a:lstStyle/>
                    <a:p>
                      <a:pPr marL="12700" algn="ctr">
                        <a:lnSpc>
                          <a:spcPct val="100000"/>
                        </a:lnSpc>
                        <a:spcBef>
                          <a:spcPts val="240"/>
                        </a:spcBef>
                      </a:pPr>
                      <a:r>
                        <a:rPr lang="el-GR" sz="1800" b="1" spc="-5" dirty="0">
                          <a:solidFill>
                            <a:srgbClr val="FFFFFF"/>
                          </a:solidFill>
                          <a:latin typeface="Calibri"/>
                          <a:cs typeface="Calibri"/>
                        </a:rPr>
                        <a:t>Μοντέλο</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191895">
                        <a:lnSpc>
                          <a:spcPct val="100000"/>
                        </a:lnSpc>
                        <a:spcBef>
                          <a:spcPts val="240"/>
                        </a:spcBef>
                      </a:pPr>
                      <a:r>
                        <a:rPr sz="1800" b="1" spc="-5" dirty="0">
                          <a:solidFill>
                            <a:srgbClr val="FFFFFF"/>
                          </a:solidFill>
                          <a:latin typeface="Calibri"/>
                          <a:cs typeface="Calibri"/>
                        </a:rPr>
                        <a:t>WM-5000V4S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403860">
                <a:tc>
                  <a:txBody>
                    <a:bodyPr/>
                    <a:lstStyle/>
                    <a:p>
                      <a:pPr marL="97790">
                        <a:lnSpc>
                          <a:spcPct val="100000"/>
                        </a:lnSpc>
                        <a:spcBef>
                          <a:spcPts val="260"/>
                        </a:spcBef>
                      </a:pPr>
                      <a:r>
                        <a:rPr lang="el-GR" sz="1600" spc="-10" dirty="0">
                          <a:latin typeface="Calibri"/>
                          <a:cs typeface="Calibri"/>
                        </a:rPr>
                        <a:t>Φυσικά</a:t>
                      </a:r>
                      <a:endParaRPr sz="1600" dirty="0">
                        <a:latin typeface="Calibri"/>
                        <a:cs typeface="Calibri"/>
                      </a:endParaRPr>
                    </a:p>
                  </a:txBody>
                  <a:tcPr marL="0" marR="0" marT="330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8425">
                        <a:lnSpc>
                          <a:spcPct val="100000"/>
                        </a:lnSpc>
                        <a:spcBef>
                          <a:spcPts val="270"/>
                        </a:spcBef>
                      </a:pPr>
                      <a:r>
                        <a:rPr lang="el-GR" sz="1350" spc="-5" dirty="0">
                          <a:latin typeface="Calibri"/>
                          <a:cs typeface="Calibri"/>
                        </a:rPr>
                        <a:t>Μεταλλικό σώμα με περίβλημα από σιλικόνη</a:t>
                      </a:r>
                      <a:endParaRPr sz="1350" dirty="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404495">
                <a:tc>
                  <a:txBody>
                    <a:bodyPr/>
                    <a:lstStyle/>
                    <a:p>
                      <a:pPr marL="97790">
                        <a:lnSpc>
                          <a:spcPct val="100000"/>
                        </a:lnSpc>
                        <a:spcBef>
                          <a:spcPts val="265"/>
                        </a:spcBef>
                      </a:pPr>
                      <a:r>
                        <a:rPr lang="el-GR" sz="1600" spc="-10" dirty="0">
                          <a:latin typeface="Calibri"/>
                          <a:cs typeface="Calibri"/>
                        </a:rPr>
                        <a:t>Διαστάσεις</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8425">
                        <a:lnSpc>
                          <a:spcPct val="100000"/>
                        </a:lnSpc>
                        <a:spcBef>
                          <a:spcPts val="270"/>
                        </a:spcBef>
                      </a:pPr>
                      <a:r>
                        <a:rPr sz="1350" spc="-5" dirty="0">
                          <a:latin typeface="Calibri"/>
                          <a:cs typeface="Calibri"/>
                        </a:rPr>
                        <a:t>148*42*34</a:t>
                      </a:r>
                      <a:r>
                        <a:rPr lang="el-GR" sz="1350" spc="-5" dirty="0">
                          <a:latin typeface="Calibri"/>
                          <a:cs typeface="Calibri"/>
                        </a:rPr>
                        <a:t> χιλιοστά</a:t>
                      </a:r>
                      <a:endParaRPr sz="135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403860">
                <a:tc>
                  <a:txBody>
                    <a:bodyPr/>
                    <a:lstStyle/>
                    <a:p>
                      <a:pPr marL="97790">
                        <a:lnSpc>
                          <a:spcPct val="100000"/>
                        </a:lnSpc>
                        <a:spcBef>
                          <a:spcPts val="260"/>
                        </a:spcBef>
                      </a:pPr>
                      <a:r>
                        <a:rPr lang="el-GR" sz="1600" spc="-20" dirty="0">
                          <a:latin typeface="Calibri"/>
                          <a:cs typeface="Calibri"/>
                        </a:rPr>
                        <a:t>Βάρος</a:t>
                      </a:r>
                      <a:endParaRPr sz="16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8425">
                        <a:lnSpc>
                          <a:spcPct val="100000"/>
                        </a:lnSpc>
                        <a:spcBef>
                          <a:spcPts val="275"/>
                        </a:spcBef>
                      </a:pPr>
                      <a:r>
                        <a:rPr sz="1350" spc="-5" dirty="0">
                          <a:latin typeface="Calibri"/>
                          <a:cs typeface="Calibri"/>
                        </a:rPr>
                        <a:t>243</a:t>
                      </a:r>
                      <a:r>
                        <a:rPr lang="el-GR" sz="1350" spc="-5" dirty="0">
                          <a:latin typeface="Calibri"/>
                          <a:cs typeface="Calibri"/>
                        </a:rPr>
                        <a:t> γραμμάρια</a:t>
                      </a:r>
                      <a:endParaRPr sz="135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403860">
                <a:tc>
                  <a:txBody>
                    <a:bodyPr/>
                    <a:lstStyle/>
                    <a:p>
                      <a:pPr marL="97790">
                        <a:lnSpc>
                          <a:spcPct val="100000"/>
                        </a:lnSpc>
                        <a:spcBef>
                          <a:spcPts val="265"/>
                        </a:spcBef>
                      </a:pPr>
                      <a:r>
                        <a:rPr lang="el-GR" sz="1600" spc="-45" dirty="0">
                          <a:latin typeface="Calibri"/>
                          <a:cs typeface="Calibri"/>
                        </a:rPr>
                        <a:t>Μέθοδος ανάγνωσης</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8425">
                        <a:lnSpc>
                          <a:spcPct val="100000"/>
                        </a:lnSpc>
                        <a:spcBef>
                          <a:spcPts val="275"/>
                        </a:spcBef>
                      </a:pPr>
                      <a:r>
                        <a:rPr sz="1350" spc="-5" dirty="0">
                          <a:latin typeface="Calibri"/>
                          <a:cs typeface="Calibri"/>
                        </a:rPr>
                        <a:t>RFID</a:t>
                      </a:r>
                      <a:endParaRPr sz="135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404495">
                <a:tc>
                  <a:txBody>
                    <a:bodyPr/>
                    <a:lstStyle/>
                    <a:p>
                      <a:pPr marL="97790">
                        <a:lnSpc>
                          <a:spcPct val="100000"/>
                        </a:lnSpc>
                        <a:spcBef>
                          <a:spcPts val="265"/>
                        </a:spcBef>
                      </a:pPr>
                      <a:r>
                        <a:rPr lang="el-GR" sz="1600" spc="-10" dirty="0">
                          <a:latin typeface="Calibri"/>
                          <a:cs typeface="Calibri"/>
                        </a:rPr>
                        <a:t>Συχνότητα</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8425">
                        <a:lnSpc>
                          <a:spcPct val="100000"/>
                        </a:lnSpc>
                        <a:spcBef>
                          <a:spcPts val="275"/>
                        </a:spcBef>
                      </a:pPr>
                      <a:r>
                        <a:rPr sz="1350" spc="-5" dirty="0">
                          <a:latin typeface="Calibri"/>
                          <a:cs typeface="Calibri"/>
                        </a:rPr>
                        <a:t>125KHz</a:t>
                      </a:r>
                      <a:endParaRPr sz="135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403860">
                <a:tc>
                  <a:txBody>
                    <a:bodyPr/>
                    <a:lstStyle/>
                    <a:p>
                      <a:pPr marL="97790">
                        <a:lnSpc>
                          <a:spcPct val="100000"/>
                        </a:lnSpc>
                        <a:spcBef>
                          <a:spcPts val="265"/>
                        </a:spcBef>
                      </a:pPr>
                      <a:r>
                        <a:rPr lang="el-GR" sz="1600" spc="-10" dirty="0">
                          <a:latin typeface="Calibri"/>
                          <a:cs typeface="Calibri"/>
                        </a:rPr>
                        <a:t>Απόσταση Ανίχνευσης</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8425">
                        <a:lnSpc>
                          <a:spcPct val="100000"/>
                        </a:lnSpc>
                        <a:spcBef>
                          <a:spcPts val="275"/>
                        </a:spcBef>
                      </a:pPr>
                      <a:r>
                        <a:rPr sz="1350" dirty="0">
                          <a:latin typeface="Calibri"/>
                          <a:cs typeface="Calibri"/>
                        </a:rPr>
                        <a:t>3-5</a:t>
                      </a:r>
                      <a:r>
                        <a:rPr lang="el-GR" sz="1350" dirty="0">
                          <a:latin typeface="Calibri"/>
                          <a:cs typeface="Calibri"/>
                        </a:rPr>
                        <a:t> εκατοστά</a:t>
                      </a:r>
                      <a:endParaRPr sz="135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403860">
                <a:tc>
                  <a:txBody>
                    <a:bodyPr/>
                    <a:lstStyle/>
                    <a:p>
                      <a:pPr marL="97790">
                        <a:lnSpc>
                          <a:spcPct val="100000"/>
                        </a:lnSpc>
                        <a:spcBef>
                          <a:spcPts val="265"/>
                        </a:spcBef>
                      </a:pPr>
                      <a:r>
                        <a:rPr lang="el-GR" sz="1600" spc="-15" dirty="0">
                          <a:latin typeface="Calibri"/>
                          <a:cs typeface="Calibri"/>
                        </a:rPr>
                        <a:t>Θερμοκρασία λειτουργίας</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8425">
                        <a:lnSpc>
                          <a:spcPct val="100000"/>
                        </a:lnSpc>
                        <a:spcBef>
                          <a:spcPts val="285"/>
                        </a:spcBef>
                      </a:pPr>
                      <a:r>
                        <a:rPr sz="1350" dirty="0">
                          <a:latin typeface="Calibri"/>
                          <a:cs typeface="Calibri"/>
                        </a:rPr>
                        <a:t>-40</a:t>
                      </a:r>
                      <a:r>
                        <a:rPr sz="1350" dirty="0">
                          <a:latin typeface="Microsoft YaHei"/>
                          <a:cs typeface="Microsoft YaHei"/>
                        </a:rPr>
                        <a:t>℃ </a:t>
                      </a:r>
                      <a:r>
                        <a:rPr lang="el-GR" sz="1350" spc="-5" dirty="0">
                          <a:latin typeface="Calibri"/>
                          <a:cs typeface="Calibri"/>
                        </a:rPr>
                        <a:t>έως</a:t>
                      </a:r>
                      <a:r>
                        <a:rPr sz="1350" spc="-135" dirty="0">
                          <a:latin typeface="Calibri"/>
                          <a:cs typeface="Calibri"/>
                        </a:rPr>
                        <a:t> </a:t>
                      </a:r>
                      <a:r>
                        <a:rPr sz="1350" spc="-5" dirty="0">
                          <a:latin typeface="Calibri"/>
                          <a:cs typeface="Calibri"/>
                        </a:rPr>
                        <a:t>+85</a:t>
                      </a:r>
                      <a:r>
                        <a:rPr sz="1350" spc="-5" dirty="0">
                          <a:latin typeface="Microsoft YaHei"/>
                          <a:cs typeface="Microsoft YaHei"/>
                        </a:rPr>
                        <a:t>℃</a:t>
                      </a:r>
                      <a:endParaRPr sz="1350" dirty="0">
                        <a:latin typeface="Microsoft YaHei"/>
                        <a:cs typeface="Microsoft YaHe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7"/>
                  </a:ext>
                </a:extLst>
              </a:tr>
              <a:tr h="403860">
                <a:tc>
                  <a:txBody>
                    <a:bodyPr/>
                    <a:lstStyle/>
                    <a:p>
                      <a:pPr marL="97790">
                        <a:lnSpc>
                          <a:spcPct val="100000"/>
                        </a:lnSpc>
                        <a:spcBef>
                          <a:spcPts val="265"/>
                        </a:spcBef>
                      </a:pPr>
                      <a:r>
                        <a:rPr lang="el-GR" sz="1600" spc="-15" dirty="0">
                          <a:latin typeface="Calibri"/>
                          <a:cs typeface="Calibri"/>
                        </a:rPr>
                        <a:t>Χώρος αποθήκευσης</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8425">
                        <a:lnSpc>
                          <a:spcPct val="100000"/>
                        </a:lnSpc>
                        <a:spcBef>
                          <a:spcPts val="275"/>
                        </a:spcBef>
                      </a:pPr>
                      <a:r>
                        <a:rPr sz="1350" spc="-5" dirty="0">
                          <a:latin typeface="Calibri"/>
                          <a:cs typeface="Calibri"/>
                        </a:rPr>
                        <a:t>60,000 </a:t>
                      </a:r>
                      <a:r>
                        <a:rPr lang="el-GR" sz="1350" spc="-5" dirty="0">
                          <a:latin typeface="Calibri"/>
                          <a:cs typeface="Calibri"/>
                        </a:rPr>
                        <a:t>εγγραφές</a:t>
                      </a:r>
                      <a:endParaRPr sz="135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403860">
                <a:tc>
                  <a:txBody>
                    <a:bodyPr/>
                    <a:lstStyle/>
                    <a:p>
                      <a:pPr marL="97790">
                        <a:lnSpc>
                          <a:spcPct val="100000"/>
                        </a:lnSpc>
                        <a:spcBef>
                          <a:spcPts val="265"/>
                        </a:spcBef>
                      </a:pPr>
                      <a:r>
                        <a:rPr lang="el-GR" sz="1600" spc="-5" dirty="0">
                          <a:latin typeface="Calibri"/>
                          <a:cs typeface="Calibri"/>
                        </a:rPr>
                        <a:t>Μνήμη</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8425">
                        <a:lnSpc>
                          <a:spcPct val="100000"/>
                        </a:lnSpc>
                        <a:spcBef>
                          <a:spcPts val="275"/>
                        </a:spcBef>
                      </a:pPr>
                      <a:r>
                        <a:rPr sz="1350" dirty="0">
                          <a:latin typeface="Calibri"/>
                          <a:cs typeface="Calibri"/>
                        </a:rPr>
                        <a:t>16Mb </a:t>
                      </a:r>
                      <a:r>
                        <a:rPr sz="1350" spc="-5" dirty="0">
                          <a:latin typeface="Calibri"/>
                          <a:cs typeface="Calibri"/>
                        </a:rPr>
                        <a:t>Flash</a:t>
                      </a:r>
                      <a:r>
                        <a:rPr sz="1350" spc="-35" dirty="0">
                          <a:latin typeface="Calibri"/>
                          <a:cs typeface="Calibri"/>
                        </a:rPr>
                        <a:t> </a:t>
                      </a:r>
                      <a:r>
                        <a:rPr sz="1350" spc="-10" dirty="0">
                          <a:latin typeface="Calibri"/>
                          <a:cs typeface="Calibri"/>
                        </a:rPr>
                        <a:t>ROM</a:t>
                      </a:r>
                      <a:endParaRPr sz="135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9"/>
                  </a:ext>
                </a:extLst>
              </a:tr>
              <a:tr h="403860">
                <a:tc>
                  <a:txBody>
                    <a:bodyPr/>
                    <a:lstStyle/>
                    <a:p>
                      <a:pPr marL="97790">
                        <a:lnSpc>
                          <a:spcPct val="100000"/>
                        </a:lnSpc>
                        <a:spcBef>
                          <a:spcPts val="265"/>
                        </a:spcBef>
                      </a:pPr>
                      <a:r>
                        <a:rPr lang="el-GR" sz="1600" spc="-5" dirty="0">
                          <a:latin typeface="Calibri"/>
                          <a:cs typeface="Calibri"/>
                        </a:rPr>
                        <a:t>Βαθμός προστασίας </a:t>
                      </a:r>
                      <a:r>
                        <a:rPr sz="1600" spc="-5" dirty="0">
                          <a:latin typeface="Calibri"/>
                          <a:cs typeface="Calibri"/>
                        </a:rPr>
                        <a:t>IP</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8425">
                        <a:lnSpc>
                          <a:spcPct val="100000"/>
                        </a:lnSpc>
                        <a:spcBef>
                          <a:spcPts val="275"/>
                        </a:spcBef>
                      </a:pPr>
                      <a:r>
                        <a:rPr sz="1350" spc="-5" dirty="0">
                          <a:latin typeface="Calibri"/>
                          <a:cs typeface="Calibri"/>
                        </a:rPr>
                        <a:t>IP67</a:t>
                      </a:r>
                      <a:endParaRPr sz="135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0"/>
                  </a:ext>
                </a:extLst>
              </a:tr>
              <a:tr h="403860">
                <a:tc>
                  <a:txBody>
                    <a:bodyPr/>
                    <a:lstStyle/>
                    <a:p>
                      <a:pPr marL="97790">
                        <a:lnSpc>
                          <a:spcPct val="100000"/>
                        </a:lnSpc>
                        <a:spcBef>
                          <a:spcPts val="265"/>
                        </a:spcBef>
                      </a:pPr>
                      <a:r>
                        <a:rPr lang="el-GR" sz="1600" spc="-10" dirty="0">
                          <a:latin typeface="Calibri"/>
                          <a:cs typeface="Calibri"/>
                        </a:rPr>
                        <a:t>Χρόνος φόρτισης</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8425">
                        <a:lnSpc>
                          <a:spcPct val="100000"/>
                        </a:lnSpc>
                        <a:spcBef>
                          <a:spcPts val="275"/>
                        </a:spcBef>
                      </a:pPr>
                      <a:r>
                        <a:rPr sz="1350" dirty="0">
                          <a:latin typeface="Calibri"/>
                          <a:cs typeface="Calibri"/>
                        </a:rPr>
                        <a:t>2.5</a:t>
                      </a:r>
                      <a:r>
                        <a:rPr sz="1350" spc="-15" dirty="0">
                          <a:latin typeface="Calibri"/>
                          <a:cs typeface="Calibri"/>
                        </a:rPr>
                        <a:t> </a:t>
                      </a:r>
                      <a:r>
                        <a:rPr lang="el-GR" sz="1350" spc="-10" dirty="0">
                          <a:latin typeface="Calibri"/>
                          <a:cs typeface="Calibri"/>
                        </a:rPr>
                        <a:t>ώρες</a:t>
                      </a:r>
                      <a:endParaRPr sz="135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11"/>
                  </a:ext>
                </a:extLst>
              </a:tr>
              <a:tr h="403860">
                <a:tc>
                  <a:txBody>
                    <a:bodyPr/>
                    <a:lstStyle/>
                    <a:p>
                      <a:pPr marL="97790">
                        <a:lnSpc>
                          <a:spcPct val="100000"/>
                        </a:lnSpc>
                        <a:spcBef>
                          <a:spcPts val="265"/>
                        </a:spcBef>
                      </a:pPr>
                      <a:r>
                        <a:rPr lang="el-GR" sz="1600" spc="-10" dirty="0">
                          <a:latin typeface="Calibri"/>
                          <a:cs typeface="Calibri"/>
                        </a:rPr>
                        <a:t>Μπαταρία</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8425">
                        <a:lnSpc>
                          <a:spcPct val="100000"/>
                        </a:lnSpc>
                        <a:spcBef>
                          <a:spcPts val="275"/>
                        </a:spcBef>
                      </a:pPr>
                      <a:r>
                        <a:rPr sz="1350" dirty="0">
                          <a:latin typeface="Calibri"/>
                          <a:cs typeface="Calibri"/>
                        </a:rPr>
                        <a:t>3.7V </a:t>
                      </a:r>
                      <a:r>
                        <a:rPr lang="el-GR" sz="1350" dirty="0">
                          <a:latin typeface="Calibri"/>
                          <a:cs typeface="Calibri"/>
                        </a:rPr>
                        <a:t>Μπαταρία </a:t>
                      </a:r>
                      <a:r>
                        <a:rPr lang="el-GR" sz="1350" dirty="0" err="1">
                          <a:latin typeface="Calibri"/>
                          <a:cs typeface="Calibri"/>
                        </a:rPr>
                        <a:t>Λιθίου</a:t>
                      </a:r>
                      <a:endParaRPr sz="135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2"/>
                  </a:ext>
                </a:extLst>
              </a:tr>
              <a:tr h="502284">
                <a:tc>
                  <a:txBody>
                    <a:bodyPr/>
                    <a:lstStyle/>
                    <a:p>
                      <a:pPr marL="97790">
                        <a:lnSpc>
                          <a:spcPct val="100000"/>
                        </a:lnSpc>
                        <a:spcBef>
                          <a:spcPts val="270"/>
                        </a:spcBef>
                      </a:pPr>
                      <a:r>
                        <a:rPr lang="el-GR" sz="1600" spc="-10" dirty="0">
                          <a:latin typeface="Calibri"/>
                          <a:cs typeface="Calibri"/>
                        </a:rPr>
                        <a:t>Χρόνος ηρεμίας</a:t>
                      </a:r>
                      <a:endParaRPr sz="16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8425" marR="119380">
                        <a:lnSpc>
                          <a:spcPct val="100000"/>
                        </a:lnSpc>
                        <a:spcBef>
                          <a:spcPts val="275"/>
                        </a:spcBef>
                      </a:pPr>
                      <a:r>
                        <a:rPr lang="el-GR" sz="1350" spc="-10" dirty="0">
                          <a:latin typeface="Calibri"/>
                          <a:cs typeface="Calibri"/>
                        </a:rPr>
                        <a:t>Ανάγνωση σημείων ελέγχου </a:t>
                      </a:r>
                      <a:r>
                        <a:rPr sz="1350" spc="-5" dirty="0">
                          <a:latin typeface="Calibri"/>
                          <a:cs typeface="Calibri"/>
                        </a:rPr>
                        <a:t>500 </a:t>
                      </a:r>
                      <a:r>
                        <a:rPr lang="el-GR" sz="1350" dirty="0">
                          <a:latin typeface="Calibri"/>
                          <a:cs typeface="Calibri"/>
                        </a:rPr>
                        <a:t>φορές τη μέρα. Μπορεί να χρησιμοποιηθεί για 2 μήνες</a:t>
                      </a:r>
                      <a:r>
                        <a:rPr sz="1350" dirty="0">
                          <a:latin typeface="Calibri"/>
                          <a:cs typeface="Calibri"/>
                        </a:rPr>
                        <a:t>.</a:t>
                      </a: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13"/>
                  </a:ext>
                </a:extLst>
              </a:tr>
              <a:tr h="350521">
                <a:tc>
                  <a:txBody>
                    <a:bodyPr/>
                    <a:lstStyle/>
                    <a:p>
                      <a:pPr marL="97790">
                        <a:lnSpc>
                          <a:spcPct val="100000"/>
                        </a:lnSpc>
                        <a:spcBef>
                          <a:spcPts val="265"/>
                        </a:spcBef>
                      </a:pPr>
                      <a:r>
                        <a:rPr lang="el-GR" sz="1600" spc="-10" dirty="0">
                          <a:latin typeface="Calibri"/>
                          <a:cs typeface="Calibri"/>
                        </a:rPr>
                        <a:t>Επικοινωνία</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8425">
                        <a:lnSpc>
                          <a:spcPct val="100000"/>
                        </a:lnSpc>
                        <a:spcBef>
                          <a:spcPts val="280"/>
                        </a:spcBef>
                      </a:pPr>
                      <a:r>
                        <a:rPr sz="1350" dirty="0">
                          <a:latin typeface="Calibri"/>
                          <a:cs typeface="Calibri"/>
                        </a:rPr>
                        <a:t>USB </a:t>
                      </a:r>
                      <a:r>
                        <a:rPr lang="el-GR" sz="1350" spc="-5" dirty="0">
                          <a:latin typeface="Calibri"/>
                          <a:cs typeface="Calibri"/>
                        </a:rPr>
                        <a:t>μαγνητικό </a:t>
                      </a:r>
                      <a:r>
                        <a:rPr lang="el-GR" sz="1350" spc="-5">
                          <a:latin typeface="Calibri"/>
                          <a:cs typeface="Calibri"/>
                        </a:rPr>
                        <a:t>καλωδιο</a:t>
                      </a:r>
                      <a:endParaRPr sz="1350" dirty="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4"/>
                  </a:ext>
                </a:extLst>
              </a:tr>
              <a:tr h="403860">
                <a:tc>
                  <a:txBody>
                    <a:bodyPr/>
                    <a:lstStyle/>
                    <a:p>
                      <a:pPr marL="97790">
                        <a:lnSpc>
                          <a:spcPct val="100000"/>
                        </a:lnSpc>
                        <a:spcBef>
                          <a:spcPts val="265"/>
                        </a:spcBef>
                      </a:pPr>
                      <a:r>
                        <a:rPr lang="el-GR" sz="1600" spc="-5" dirty="0">
                          <a:latin typeface="Calibri"/>
                          <a:cs typeface="Calibri"/>
                        </a:rPr>
                        <a:t>Υγρασία</a:t>
                      </a:r>
                      <a:endParaRPr sz="16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8425">
                        <a:lnSpc>
                          <a:spcPct val="100000"/>
                        </a:lnSpc>
                        <a:spcBef>
                          <a:spcPts val="275"/>
                        </a:spcBef>
                      </a:pPr>
                      <a:r>
                        <a:rPr sz="1350" dirty="0">
                          <a:latin typeface="Calibri"/>
                          <a:cs typeface="Calibri"/>
                        </a:rPr>
                        <a:t>10% </a:t>
                      </a:r>
                      <a:r>
                        <a:rPr sz="1350" spc="-5" dirty="0">
                          <a:latin typeface="Calibri"/>
                          <a:cs typeface="Calibri"/>
                        </a:rPr>
                        <a:t>to </a:t>
                      </a:r>
                      <a:r>
                        <a:rPr sz="1350" dirty="0">
                          <a:latin typeface="Calibri"/>
                          <a:cs typeface="Calibri"/>
                        </a:rPr>
                        <a:t>90%</a:t>
                      </a:r>
                      <a:r>
                        <a:rPr sz="1350" spc="-30" dirty="0">
                          <a:latin typeface="Calibri"/>
                          <a:cs typeface="Calibri"/>
                        </a:rPr>
                        <a:t> </a:t>
                      </a:r>
                      <a:r>
                        <a:rPr lang="el-GR" sz="1350" spc="-5" dirty="0">
                          <a:latin typeface="Calibri"/>
                          <a:cs typeface="Calibri"/>
                        </a:rPr>
                        <a:t>μη συμπυκνωμένη</a:t>
                      </a:r>
                      <a:endParaRPr sz="135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24662" y="1058036"/>
            <a:ext cx="9055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RFID</a:t>
            </a:r>
            <a:r>
              <a:rPr sz="1800" spc="-65" dirty="0">
                <a:latin typeface="Calibri"/>
                <a:cs typeface="Calibri"/>
              </a:rPr>
              <a:t> </a:t>
            </a:r>
            <a:r>
              <a:rPr sz="1800" spc="-40" dirty="0">
                <a:latin typeface="Calibri"/>
                <a:cs typeface="Calibri"/>
              </a:rPr>
              <a:t>Tags</a:t>
            </a:r>
            <a:endParaRPr sz="1800" dirty="0">
              <a:latin typeface="Calibri"/>
              <a:cs typeface="Calibri"/>
            </a:endParaRPr>
          </a:p>
        </p:txBody>
      </p:sp>
      <p:sp>
        <p:nvSpPr>
          <p:cNvPr id="4" name="object 4"/>
          <p:cNvSpPr txBox="1"/>
          <p:nvPr/>
        </p:nvSpPr>
        <p:spPr>
          <a:xfrm>
            <a:off x="517042" y="6949567"/>
            <a:ext cx="5655158" cy="2341667"/>
          </a:xfrm>
          <a:prstGeom prst="rect">
            <a:avLst/>
          </a:prstGeom>
        </p:spPr>
        <p:txBody>
          <a:bodyPr vert="horz" wrap="square" lIns="0" tIns="12700" rIns="0" bIns="0" rtlCol="0">
            <a:spAutoFit/>
          </a:bodyPr>
          <a:lstStyle/>
          <a:p>
            <a:pPr marL="238125" indent="-225425">
              <a:lnSpc>
                <a:spcPct val="100000"/>
              </a:lnSpc>
              <a:spcBef>
                <a:spcPts val="100"/>
              </a:spcBef>
              <a:buAutoNum type="arabicPeriod" startAt="5"/>
              <a:tabLst>
                <a:tab pos="238760" algn="l"/>
              </a:tabLst>
            </a:pPr>
            <a:r>
              <a:rPr lang="el-GR" sz="1800" dirty="0">
                <a:latin typeface="Calibri"/>
                <a:cs typeface="Calibri"/>
              </a:rPr>
              <a:t>Π</a:t>
            </a:r>
            <a:r>
              <a:rPr lang="el-GR" dirty="0">
                <a:latin typeface="Calibri"/>
                <a:cs typeface="Calibri"/>
              </a:rPr>
              <a:t>εριεχόμενα</a:t>
            </a:r>
            <a:endParaRPr sz="1800" dirty="0">
              <a:latin typeface="Calibri"/>
              <a:cs typeface="Calibri"/>
            </a:endParaRPr>
          </a:p>
          <a:p>
            <a:pPr>
              <a:lnSpc>
                <a:spcPct val="100000"/>
              </a:lnSpc>
              <a:buFont typeface="Calibri"/>
              <a:buAutoNum type="arabicPeriod" startAt="5"/>
            </a:pPr>
            <a:endParaRPr sz="2050" dirty="0">
              <a:latin typeface="Times New Roman"/>
              <a:cs typeface="Times New Roman"/>
            </a:endParaRPr>
          </a:p>
          <a:p>
            <a:pPr marL="381000" lvl="1" indent="-211454">
              <a:lnSpc>
                <a:spcPct val="100000"/>
              </a:lnSpc>
              <a:buAutoNum type="arabicParenR"/>
              <a:tabLst>
                <a:tab pos="381635" algn="l"/>
              </a:tabLst>
            </a:pPr>
            <a:r>
              <a:rPr lang="el-GR" sz="1600" spc="-10" dirty="0">
                <a:latin typeface="Calibri"/>
                <a:cs typeface="Calibri"/>
              </a:rPr>
              <a:t>Αναγνώστης </a:t>
            </a:r>
            <a:r>
              <a:rPr sz="1600" spc="-10" dirty="0">
                <a:latin typeface="Calibri"/>
                <a:cs typeface="Calibri"/>
              </a:rPr>
              <a:t>WM-5000V4S</a:t>
            </a:r>
            <a:endParaRPr sz="1600" dirty="0">
              <a:latin typeface="Calibri"/>
              <a:cs typeface="Calibri"/>
            </a:endParaRPr>
          </a:p>
          <a:p>
            <a:pPr marL="407034" lvl="1" indent="-210185">
              <a:lnSpc>
                <a:spcPct val="100000"/>
              </a:lnSpc>
              <a:spcBef>
                <a:spcPts val="60"/>
              </a:spcBef>
              <a:buAutoNum type="arabicParenR"/>
              <a:tabLst>
                <a:tab pos="407670" algn="l"/>
              </a:tabLst>
            </a:pPr>
            <a:r>
              <a:rPr lang="el-GR" sz="1600" spc="-5" dirty="0">
                <a:latin typeface="Calibri"/>
                <a:cs typeface="Calibri"/>
              </a:rPr>
              <a:t>Μαγνητικό καλώδιο</a:t>
            </a:r>
            <a:endParaRPr sz="1600" dirty="0">
              <a:latin typeface="Calibri"/>
              <a:cs typeface="Calibri"/>
            </a:endParaRPr>
          </a:p>
          <a:p>
            <a:pPr marL="407034" lvl="1" indent="-210185">
              <a:lnSpc>
                <a:spcPct val="100000"/>
              </a:lnSpc>
              <a:buAutoNum type="arabicParenR"/>
              <a:tabLst>
                <a:tab pos="407670" algn="l"/>
              </a:tabLst>
            </a:pPr>
            <a:r>
              <a:rPr lang="el-GR" sz="1600" spc="-10" dirty="0">
                <a:latin typeface="Calibri"/>
                <a:cs typeface="Calibri"/>
              </a:rPr>
              <a:t>Λογισμικό</a:t>
            </a:r>
            <a:endParaRPr sz="1600" dirty="0">
              <a:latin typeface="Calibri"/>
              <a:cs typeface="Calibri"/>
            </a:endParaRPr>
          </a:p>
          <a:p>
            <a:pPr marL="407034" lvl="1" indent="-210185">
              <a:lnSpc>
                <a:spcPct val="100000"/>
              </a:lnSpc>
              <a:buAutoNum type="arabicParenR"/>
              <a:tabLst>
                <a:tab pos="407670" algn="l"/>
              </a:tabLst>
            </a:pPr>
            <a:r>
              <a:rPr lang="el-GR" sz="1600" spc="-10" dirty="0">
                <a:latin typeface="Calibri"/>
                <a:cs typeface="Calibri"/>
              </a:rPr>
              <a:t>Φορτιστής</a:t>
            </a:r>
            <a:endParaRPr sz="1600" dirty="0">
              <a:latin typeface="Calibri"/>
              <a:cs typeface="Calibri"/>
            </a:endParaRPr>
          </a:p>
          <a:p>
            <a:pPr marL="407034" lvl="1" indent="-210185">
              <a:lnSpc>
                <a:spcPct val="100000"/>
              </a:lnSpc>
              <a:buAutoNum type="arabicParenR"/>
              <a:tabLst>
                <a:tab pos="407670" algn="l"/>
              </a:tabLst>
            </a:pPr>
            <a:r>
              <a:rPr sz="1600" spc="-5" dirty="0">
                <a:latin typeface="Calibri"/>
                <a:cs typeface="Calibri"/>
              </a:rPr>
              <a:t>RFID </a:t>
            </a:r>
            <a:r>
              <a:rPr sz="1600" spc="-10" dirty="0">
                <a:latin typeface="Calibri"/>
                <a:cs typeface="Calibri"/>
              </a:rPr>
              <a:t>tags (</a:t>
            </a:r>
            <a:r>
              <a:rPr lang="el-GR" sz="1600" spc="-10" dirty="0">
                <a:latin typeface="Calibri"/>
                <a:cs typeface="Calibri"/>
              </a:rPr>
              <a:t>προαιρετική αγορά</a:t>
            </a:r>
            <a:r>
              <a:rPr sz="1600" spc="-10" dirty="0">
                <a:latin typeface="Calibri"/>
                <a:cs typeface="Calibri"/>
              </a:rPr>
              <a:t>)</a:t>
            </a:r>
            <a:endParaRPr sz="1600" dirty="0">
              <a:latin typeface="Calibri"/>
              <a:cs typeface="Calibri"/>
            </a:endParaRPr>
          </a:p>
          <a:p>
            <a:pPr marL="407034" lvl="1" indent="-210185">
              <a:lnSpc>
                <a:spcPct val="100000"/>
              </a:lnSpc>
              <a:buAutoNum type="arabicParenR"/>
              <a:tabLst>
                <a:tab pos="407670" algn="l"/>
              </a:tabLst>
            </a:pPr>
            <a:r>
              <a:rPr lang="el-GR" sz="1600" spc="-10" dirty="0">
                <a:latin typeface="Calibri"/>
                <a:cs typeface="Calibri"/>
              </a:rPr>
              <a:t>Κάρτες</a:t>
            </a:r>
            <a:r>
              <a:rPr sz="1600" spc="-10" dirty="0">
                <a:latin typeface="Calibri"/>
                <a:cs typeface="Calibri"/>
              </a:rPr>
              <a:t> </a:t>
            </a:r>
            <a:r>
              <a:rPr sz="1600" spc="-5" dirty="0">
                <a:latin typeface="Calibri"/>
                <a:cs typeface="Calibri"/>
              </a:rPr>
              <a:t>ID </a:t>
            </a:r>
            <a:r>
              <a:rPr lang="el-GR" sz="1600" spc="-15" dirty="0">
                <a:latin typeface="Calibri"/>
                <a:cs typeface="Calibri"/>
              </a:rPr>
              <a:t>φυλάκων</a:t>
            </a:r>
            <a:r>
              <a:rPr sz="1600" spc="-15" dirty="0">
                <a:latin typeface="Calibri"/>
                <a:cs typeface="Calibri"/>
              </a:rPr>
              <a:t> </a:t>
            </a:r>
            <a:r>
              <a:rPr sz="1600" spc="-10" dirty="0">
                <a:latin typeface="Calibri"/>
                <a:cs typeface="Calibri"/>
              </a:rPr>
              <a:t>(</a:t>
            </a:r>
            <a:r>
              <a:rPr lang="el-GR" sz="1600" spc="-10" dirty="0">
                <a:latin typeface="Calibri"/>
                <a:cs typeface="Calibri"/>
              </a:rPr>
              <a:t>προαιρετική αγορά</a:t>
            </a:r>
            <a:r>
              <a:rPr sz="1600" spc="-10" dirty="0">
                <a:latin typeface="Calibri"/>
                <a:cs typeface="Calibri"/>
              </a:rPr>
              <a:t>)</a:t>
            </a:r>
            <a:endParaRPr sz="1600" dirty="0">
              <a:latin typeface="Calibri"/>
              <a:cs typeface="Calibri"/>
            </a:endParaRPr>
          </a:p>
          <a:p>
            <a:pPr marL="407034" lvl="1" indent="-210185">
              <a:lnSpc>
                <a:spcPct val="100000"/>
              </a:lnSpc>
              <a:spcBef>
                <a:spcPts val="5"/>
              </a:spcBef>
              <a:buAutoNum type="arabicParenR"/>
              <a:tabLst>
                <a:tab pos="407670" algn="l"/>
              </a:tabLst>
            </a:pPr>
            <a:r>
              <a:rPr lang="el-GR" sz="1600" spc="-20" dirty="0">
                <a:latin typeface="Calibri"/>
                <a:cs typeface="Calibri"/>
              </a:rPr>
              <a:t>Πορτοφόλι συμβάντων </a:t>
            </a:r>
            <a:r>
              <a:rPr sz="1600" spc="-10" dirty="0">
                <a:latin typeface="Calibri"/>
                <a:cs typeface="Calibri"/>
              </a:rPr>
              <a:t>(</a:t>
            </a:r>
            <a:r>
              <a:rPr lang="el-GR" sz="1600" spc="-10" dirty="0">
                <a:latin typeface="Calibri"/>
                <a:cs typeface="Calibri"/>
              </a:rPr>
              <a:t>προαιρετική αγορά</a:t>
            </a:r>
            <a:r>
              <a:rPr sz="1600" spc="-10" dirty="0">
                <a:latin typeface="Calibri"/>
                <a:cs typeface="Calibri"/>
              </a:rPr>
              <a:t>)</a:t>
            </a:r>
            <a:endParaRPr sz="1600" dirty="0">
              <a:latin typeface="Calibri"/>
              <a:cs typeface="Calibri"/>
            </a:endParaRPr>
          </a:p>
        </p:txBody>
      </p:sp>
      <p:pic>
        <p:nvPicPr>
          <p:cNvPr id="16" name="Εικόνα 15">
            <a:extLst>
              <a:ext uri="{FF2B5EF4-FFF2-40B4-BE49-F238E27FC236}">
                <a16:creationId xmlns:a16="http://schemas.microsoft.com/office/drawing/2014/main" id="{F7F7BD53-D729-45E8-AEC2-A26DA9112D4A}"/>
              </a:ext>
            </a:extLst>
          </p:cNvPr>
          <p:cNvPicPr>
            <a:picLocks noChangeAspect="1"/>
          </p:cNvPicPr>
          <p:nvPr/>
        </p:nvPicPr>
        <p:blipFill>
          <a:blip r:embed="rId2"/>
          <a:stretch>
            <a:fillRect/>
          </a:stretch>
        </p:blipFill>
        <p:spPr>
          <a:xfrm>
            <a:off x="193675" y="1524000"/>
            <a:ext cx="6638925" cy="4038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4502" y="1025397"/>
            <a:ext cx="5886298" cy="4613403"/>
          </a:xfrm>
          <a:prstGeom prst="rect">
            <a:avLst/>
          </a:prstGeom>
        </p:spPr>
        <p:txBody>
          <a:bodyPr vert="horz" wrap="square" lIns="0" tIns="12700" rIns="0" bIns="0" rtlCol="0">
            <a:spAutoFit/>
          </a:bodyPr>
          <a:lstStyle/>
          <a:p>
            <a:pPr marL="237490" indent="-224790">
              <a:lnSpc>
                <a:spcPct val="100000"/>
              </a:lnSpc>
              <a:spcBef>
                <a:spcPts val="100"/>
              </a:spcBef>
              <a:buAutoNum type="arabicPeriod" startAt="6"/>
              <a:tabLst>
                <a:tab pos="238125" algn="l"/>
              </a:tabLst>
            </a:pPr>
            <a:r>
              <a:rPr lang="el-GR" dirty="0">
                <a:latin typeface="Calibri"/>
                <a:cs typeface="Calibri"/>
              </a:rPr>
              <a:t>ΟΔΗΓΙΕΣ ΧΡΗΣΗΣ</a:t>
            </a:r>
            <a:endParaRPr sz="1800" dirty="0">
              <a:latin typeface="Calibri"/>
              <a:cs typeface="Calibri"/>
            </a:endParaRPr>
          </a:p>
          <a:p>
            <a:pPr>
              <a:lnSpc>
                <a:spcPct val="100000"/>
              </a:lnSpc>
              <a:spcBef>
                <a:spcPts val="15"/>
              </a:spcBef>
              <a:buFont typeface="Calibri"/>
              <a:buAutoNum type="arabicPeriod" startAt="6"/>
            </a:pPr>
            <a:endParaRPr sz="2550" dirty="0">
              <a:latin typeface="Times New Roman"/>
              <a:cs typeface="Times New Roman"/>
            </a:endParaRPr>
          </a:p>
          <a:p>
            <a:pPr marL="425450" marR="428625" lvl="1" indent="-182880">
              <a:lnSpc>
                <a:spcPct val="100000"/>
              </a:lnSpc>
              <a:buAutoNum type="arabicParenR"/>
              <a:tabLst>
                <a:tab pos="453390" algn="l"/>
              </a:tabLst>
            </a:pPr>
            <a:r>
              <a:rPr lang="el-GR" sz="1600" spc="-20" dirty="0">
                <a:latin typeface="Calibri"/>
                <a:cs typeface="Calibri"/>
              </a:rPr>
              <a:t>Δημιουργείστε μία ροή περιπολίας από σημεία ελέγχου που θα τοποθετηθούν κατά τη διαδρομή περιπολίας των φυλάκων</a:t>
            </a:r>
            <a:r>
              <a:rPr sz="1600" spc="-10" dirty="0">
                <a:latin typeface="Calibri"/>
                <a:cs typeface="Calibri"/>
              </a:rPr>
              <a:t>.</a:t>
            </a:r>
            <a:endParaRPr sz="1600" dirty="0">
              <a:latin typeface="Calibri"/>
              <a:cs typeface="Calibri"/>
            </a:endParaRPr>
          </a:p>
          <a:p>
            <a:pPr marL="425450" lvl="1" indent="-182880">
              <a:lnSpc>
                <a:spcPct val="100000"/>
              </a:lnSpc>
              <a:buAutoNum type="arabicParenR"/>
              <a:tabLst>
                <a:tab pos="453390" algn="l"/>
              </a:tabLst>
            </a:pPr>
            <a:r>
              <a:rPr lang="el-GR" sz="1600" spc="-10" dirty="0">
                <a:latin typeface="Calibri"/>
                <a:cs typeface="Calibri"/>
              </a:rPr>
              <a:t>  Τοποθετείστε τα σημεία ελέγχου στις θέσεις που επιλέξατε</a:t>
            </a:r>
            <a:r>
              <a:rPr sz="1600" spc="-5" dirty="0">
                <a:latin typeface="Calibri"/>
                <a:cs typeface="Calibri"/>
              </a:rPr>
              <a:t>.</a:t>
            </a:r>
            <a:endParaRPr sz="1600" dirty="0">
              <a:latin typeface="Calibri"/>
              <a:cs typeface="Calibri"/>
            </a:endParaRPr>
          </a:p>
          <a:p>
            <a:pPr marL="440690">
              <a:lnSpc>
                <a:spcPct val="100000"/>
              </a:lnSpc>
            </a:pPr>
            <a:r>
              <a:rPr sz="1600" spc="-10" dirty="0">
                <a:latin typeface="Calibri"/>
                <a:cs typeface="Calibri"/>
              </a:rPr>
              <a:t>*</a:t>
            </a:r>
            <a:r>
              <a:rPr lang="el-GR" sz="1600" spc="-10" dirty="0">
                <a:latin typeface="Calibri"/>
                <a:cs typeface="Calibri"/>
              </a:rPr>
              <a:t>Τα στρογγυλά σημεία ελέγχου </a:t>
            </a:r>
            <a:r>
              <a:rPr lang="el-GR" sz="1600" spc="-5" dirty="0">
                <a:latin typeface="Calibri"/>
                <a:cs typeface="Calibri"/>
              </a:rPr>
              <a:t> μπορούν να κολληθούν ή να βιδωθούν στον τοίχο</a:t>
            </a:r>
            <a:endParaRPr sz="1600" dirty="0">
              <a:latin typeface="Calibri"/>
              <a:cs typeface="Calibri"/>
            </a:endParaRPr>
          </a:p>
          <a:p>
            <a:pPr marL="513715" marR="17780" indent="-91440">
              <a:lnSpc>
                <a:spcPct val="100000"/>
              </a:lnSpc>
              <a:spcBef>
                <a:spcPts val="5"/>
              </a:spcBef>
            </a:pPr>
            <a:r>
              <a:rPr sz="1600" spc="-15" dirty="0">
                <a:latin typeface="Calibri"/>
                <a:cs typeface="Calibri"/>
              </a:rPr>
              <a:t>*</a:t>
            </a:r>
            <a:r>
              <a:rPr lang="el-GR" sz="1600" spc="-15" dirty="0">
                <a:latin typeface="Calibri"/>
                <a:cs typeface="Calibri"/>
              </a:rPr>
              <a:t>Τα κυλινδρικά γυάλινα σημεία ελέγχου πρέπει να τοποθετηθούν σε οπές στον τοίχο και να καλυφθούν</a:t>
            </a:r>
            <a:r>
              <a:rPr sz="1600" spc="-5" dirty="0">
                <a:latin typeface="Calibri"/>
                <a:cs typeface="Calibri"/>
              </a:rPr>
              <a:t>.</a:t>
            </a:r>
            <a:endParaRPr sz="1600" dirty="0">
              <a:latin typeface="Calibri"/>
              <a:cs typeface="Calibri"/>
            </a:endParaRPr>
          </a:p>
          <a:p>
            <a:pPr marL="425450" lvl="1" indent="-182880">
              <a:lnSpc>
                <a:spcPct val="100000"/>
              </a:lnSpc>
              <a:buAutoNum type="arabicParenR" startAt="3"/>
              <a:tabLst>
                <a:tab pos="453390" algn="l"/>
              </a:tabLst>
            </a:pPr>
            <a:r>
              <a:rPr lang="el-GR" sz="1600" spc="-10" dirty="0">
                <a:latin typeface="Calibri"/>
                <a:cs typeface="Calibri"/>
              </a:rPr>
              <a:t> Κάνετε εγκατάσταση του λογισμικού και πραγματοποιήστε ρυθμίσεις</a:t>
            </a:r>
            <a:endParaRPr sz="1600" dirty="0">
              <a:latin typeface="Calibri"/>
              <a:cs typeface="Calibri"/>
            </a:endParaRPr>
          </a:p>
          <a:p>
            <a:pPr marL="472440" marR="5080" lvl="1" indent="-229870">
              <a:lnSpc>
                <a:spcPct val="100000"/>
              </a:lnSpc>
              <a:buAutoNum type="arabicParenR" startAt="3"/>
              <a:tabLst>
                <a:tab pos="453390" algn="l"/>
              </a:tabLst>
            </a:pPr>
            <a:r>
              <a:rPr lang="el-GR" sz="1600" spc="-5" dirty="0">
                <a:latin typeface="Calibri"/>
                <a:cs typeface="Calibri"/>
              </a:rPr>
              <a:t>Ο φύλακας πραγματοποιεί την περιπολία και χρησιμοποιεί τον φορητό αναγνώστη για να ανιχνεύσει τα σημεία με την σειρά που έχει οριστεί</a:t>
            </a:r>
            <a:r>
              <a:rPr sz="1600" spc="-5" dirty="0">
                <a:latin typeface="Calibri"/>
                <a:cs typeface="Calibri"/>
              </a:rPr>
              <a:t>.</a:t>
            </a:r>
            <a:endParaRPr sz="1600" dirty="0">
              <a:latin typeface="Calibri"/>
              <a:cs typeface="Calibri"/>
            </a:endParaRPr>
          </a:p>
          <a:p>
            <a:pPr marL="472440" marR="115570" lvl="1" indent="-229870">
              <a:lnSpc>
                <a:spcPct val="100000"/>
              </a:lnSpc>
              <a:buAutoNum type="arabicParenR" startAt="3"/>
              <a:tabLst>
                <a:tab pos="453390" algn="l"/>
              </a:tabLst>
            </a:pPr>
            <a:r>
              <a:rPr lang="el-GR" sz="1600" spc="-5" dirty="0">
                <a:latin typeface="Calibri"/>
                <a:cs typeface="Calibri"/>
              </a:rPr>
              <a:t>Ο φύλακας μεταφέρει ον αναγνώστη στο Κέντρο ελέγχου και με το καλώδιο</a:t>
            </a:r>
            <a:r>
              <a:rPr sz="1600" spc="-10" dirty="0">
                <a:latin typeface="Calibri"/>
                <a:cs typeface="Calibri"/>
              </a:rPr>
              <a:t>  </a:t>
            </a:r>
            <a:r>
              <a:rPr sz="1600" spc="-5" dirty="0">
                <a:latin typeface="Calibri"/>
                <a:cs typeface="Calibri"/>
              </a:rPr>
              <a:t>USB </a:t>
            </a:r>
            <a:r>
              <a:rPr lang="el-GR" sz="1600" spc="-5" dirty="0">
                <a:latin typeface="Calibri"/>
                <a:cs typeface="Calibri"/>
              </a:rPr>
              <a:t>τα δεδομένα μεταφέρονται στο λογισμικό για επεξεργασία</a:t>
            </a:r>
            <a:r>
              <a:rPr sz="1600" spc="-10" dirty="0">
                <a:latin typeface="Calibri"/>
                <a:cs typeface="Calibri"/>
              </a:rPr>
              <a:t>.</a:t>
            </a:r>
            <a:endParaRPr sz="1600" dirty="0">
              <a:latin typeface="Calibri"/>
              <a:cs typeface="Calibri"/>
            </a:endParaRPr>
          </a:p>
        </p:txBody>
      </p:sp>
      <p:pic>
        <p:nvPicPr>
          <p:cNvPr id="4" name="Εικόνα 3">
            <a:extLst>
              <a:ext uri="{FF2B5EF4-FFF2-40B4-BE49-F238E27FC236}">
                <a16:creationId xmlns:a16="http://schemas.microsoft.com/office/drawing/2014/main" id="{FC990F45-416B-4A92-AEA5-A5390AFE2357}"/>
              </a:ext>
            </a:extLst>
          </p:cNvPr>
          <p:cNvPicPr>
            <a:picLocks noChangeAspect="1"/>
          </p:cNvPicPr>
          <p:nvPr/>
        </p:nvPicPr>
        <p:blipFill>
          <a:blip r:embed="rId2"/>
          <a:stretch>
            <a:fillRect/>
          </a:stretch>
        </p:blipFill>
        <p:spPr>
          <a:xfrm>
            <a:off x="914401" y="5641330"/>
            <a:ext cx="4876800" cy="40074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7918" y="1009650"/>
            <a:ext cx="5825490" cy="603755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7. </a:t>
            </a:r>
            <a:r>
              <a:rPr lang="el-GR" sz="1800" spc="-20" dirty="0">
                <a:latin typeface="Calibri"/>
                <a:cs typeface="Calibri"/>
              </a:rPr>
              <a:t>Εγγύηση</a:t>
            </a:r>
            <a:endParaRPr sz="1800" dirty="0">
              <a:latin typeface="Calibri"/>
              <a:cs typeface="Calibri"/>
            </a:endParaRPr>
          </a:p>
          <a:p>
            <a:pPr>
              <a:lnSpc>
                <a:spcPct val="100000"/>
              </a:lnSpc>
            </a:pPr>
            <a:endParaRPr sz="1800" dirty="0">
              <a:latin typeface="Times New Roman"/>
              <a:cs typeface="Times New Roman"/>
            </a:endParaRPr>
          </a:p>
          <a:p>
            <a:pPr>
              <a:lnSpc>
                <a:spcPct val="100000"/>
              </a:lnSpc>
              <a:spcBef>
                <a:spcPts val="25"/>
              </a:spcBef>
            </a:pPr>
            <a:endParaRPr sz="1950" dirty="0">
              <a:latin typeface="Times New Roman"/>
              <a:cs typeface="Times New Roman"/>
            </a:endParaRPr>
          </a:p>
          <a:p>
            <a:pPr marL="288290" indent="-275590">
              <a:lnSpc>
                <a:spcPct val="100000"/>
              </a:lnSpc>
              <a:buAutoNum type="arabicParenBoth"/>
              <a:tabLst>
                <a:tab pos="331470" algn="l"/>
              </a:tabLst>
            </a:pPr>
            <a:r>
              <a:rPr lang="el-GR" sz="1600" spc="-5" dirty="0">
                <a:latin typeface="Calibri"/>
                <a:cs typeface="Calibri"/>
              </a:rPr>
              <a:t>Όλα τα προϊόντα ελέγχονται αυστηρά ότι πληρούν τις προδιαγραφές τους πριν από την πώληση.</a:t>
            </a:r>
            <a:endParaRPr sz="1600" dirty="0">
              <a:latin typeface="Calibri"/>
              <a:cs typeface="Calibri"/>
            </a:endParaRPr>
          </a:p>
          <a:p>
            <a:pPr marL="285115" indent="-272415">
              <a:lnSpc>
                <a:spcPct val="100000"/>
              </a:lnSpc>
              <a:buAutoNum type="arabicParenBoth"/>
              <a:tabLst>
                <a:tab pos="285750" algn="l"/>
              </a:tabLst>
            </a:pPr>
            <a:r>
              <a:rPr lang="el-GR" sz="1600" spc="-15" dirty="0">
                <a:latin typeface="Calibri"/>
                <a:cs typeface="Calibri"/>
              </a:rPr>
              <a:t>Οι συσκευές που πωλούνται από την εταιρεία μας καλύπτονται από εγγύηση 1 έτους.</a:t>
            </a:r>
            <a:endParaRPr sz="1650" dirty="0">
              <a:latin typeface="Times New Roman"/>
              <a:cs typeface="Times New Roman"/>
            </a:endParaRPr>
          </a:p>
          <a:p>
            <a:pPr marL="288290" marR="5080" indent="-275590" algn="just">
              <a:lnSpc>
                <a:spcPct val="100000"/>
              </a:lnSpc>
              <a:buAutoNum type="arabicParenBoth" startAt="3"/>
              <a:tabLst>
                <a:tab pos="331470" algn="l"/>
              </a:tabLst>
            </a:pPr>
            <a:r>
              <a:rPr lang="el-GR" sz="1600" spc="-10" dirty="0">
                <a:latin typeface="Calibri"/>
                <a:cs typeface="Calibri"/>
              </a:rPr>
              <a:t>Κατά τη διάρκεια μιας περιόδου εγγύησης 1 έτους, η αντικατάσταση και η επισκευή θα είναι χωρίς χρέωση, με την επιφύλαξη οποιουδήποτε προβλήματος που προέρχεται από το ίδιο το προϊόν υπό κανονικές συνθήκες χρήσης. Η περίοδος εγγύησης ενός έτους ξεκινά όταν τα νέα προϊόντα παραλαμβάνονται από τον πελάτη. Εγγυόμαστε τα ανακατασκευασμένα προϊόντα και την επισκευή χωρίς εγγύηση σε υλικό από ελαττώματα υλικού και κατασκευής για περίοδο 90 ημερών. Η περίοδος εγγύησης 90 ημερών ξεκινά την ημερομηνία αποστολής επισκευής ή ανακατασκευασμένου προϊόντος από εμάς.</a:t>
            </a:r>
          </a:p>
          <a:p>
            <a:pPr marL="288290" marR="5080" indent="-275590" algn="just">
              <a:lnSpc>
                <a:spcPct val="100000"/>
              </a:lnSpc>
              <a:buAutoNum type="arabicParenBoth" startAt="3"/>
              <a:tabLst>
                <a:tab pos="331470" algn="l"/>
              </a:tabLst>
            </a:pPr>
            <a:r>
              <a:rPr lang="el-GR" sz="1600" spc="-5" dirty="0">
                <a:latin typeface="Calibri"/>
                <a:cs typeface="Calibri"/>
              </a:rPr>
              <a:t>Αυτή η εγγύηση δεν ισχύει για μπαταρίες και επιπλέον ανταλλακτικά. Αυτή η εγγύηση δεν είναι έγκυρη εάν το προϊόν έχει υποστεί ζημιά από ατύχημα, κατάχρηση, κακή χρήση, τέλος ζωής του προϊόντος ή εσφαλμένη εφαρμογή ή έχει αποσυναρμολογηθεί ή επισκευαστεί χωρίς τη γραπτή άδεια της εταιρείας μας. </a:t>
            </a:r>
          </a:p>
          <a:p>
            <a:pPr marL="332740" marR="5080" indent="-320040" algn="just">
              <a:lnSpc>
                <a:spcPct val="100000"/>
              </a:lnSpc>
              <a:spcBef>
                <a:spcPts val="5"/>
              </a:spcBef>
              <a:buAutoNum type="arabicParenBoth" startAt="3"/>
              <a:tabLst>
                <a:tab pos="319405" algn="l"/>
              </a:tabLst>
            </a:pPr>
            <a:r>
              <a:rPr lang="el-GR" sz="1600" spc="-5" dirty="0">
                <a:latin typeface="Calibri"/>
                <a:cs typeface="Calibri"/>
              </a:rPr>
              <a:t>Σε κάθε περίπτωση, τα μεταφορικά επιβαρύνουν τον πελάτη.</a:t>
            </a:r>
            <a:endParaRPr sz="1600" dirty="0">
              <a:latin typeface="Calibri"/>
              <a:cs typeface="Calibri"/>
            </a:endParaRPr>
          </a:p>
        </p:txBody>
      </p:sp>
      <p:sp>
        <p:nvSpPr>
          <p:cNvPr id="3" name="object 3"/>
          <p:cNvSpPr txBox="1"/>
          <p:nvPr/>
        </p:nvSpPr>
        <p:spPr>
          <a:xfrm>
            <a:off x="667918" y="8176386"/>
            <a:ext cx="5824220" cy="997068"/>
          </a:xfrm>
          <a:prstGeom prst="rect">
            <a:avLst/>
          </a:prstGeom>
        </p:spPr>
        <p:txBody>
          <a:bodyPr vert="horz" wrap="square" lIns="0" tIns="12065" rIns="0" bIns="0" rtlCol="0">
            <a:spAutoFit/>
          </a:bodyPr>
          <a:lstStyle/>
          <a:p>
            <a:pPr marL="12700" marR="5080" algn="just">
              <a:lnSpc>
                <a:spcPct val="100000"/>
              </a:lnSpc>
              <a:spcBef>
                <a:spcPts val="95"/>
              </a:spcBef>
            </a:pPr>
            <a:r>
              <a:rPr lang="el-GR" sz="1600" spc="-5" dirty="0">
                <a:latin typeface="Calibri"/>
                <a:cs typeface="Calibri"/>
              </a:rPr>
              <a:t>Σας ευχαριστούμε πολύ που επιλέξατε το σύστημα καταγραφής περιπολίας φυλάκων! Εάν έχετε οποιαδήποτε ερώτηση σχετικά με το προϊόν μας, μη διστάσετε να επικοινωνήσετε μαζί μας ή με τον τοπικό αντιπρόσωπο. Θα χαρούμε να σας βοηθήσουμε!</a:t>
            </a:r>
            <a:endParaRPr sz="16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39" y="2065020"/>
            <a:ext cx="4922520" cy="14447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TotalTime>
  <Words>716</Words>
  <Application>Microsoft Office PowerPoint</Application>
  <PresentationFormat>Χαρτί Α4 (210x297 χιλ.)</PresentationFormat>
  <Paragraphs>99</Paragraphs>
  <Slides>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Microsoft YaHei</vt:lpstr>
      <vt:lpstr>Arial</vt:lpstr>
      <vt:lpstr>Calibri</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18</cp:revision>
  <cp:lastPrinted>2020-07-06T07:32:30Z</cp:lastPrinted>
  <dcterms:created xsi:type="dcterms:W3CDTF">2017-12-12T02:09:45Z</dcterms:created>
  <dcterms:modified xsi:type="dcterms:W3CDTF">2020-07-06T12:17:59Z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2017-10-12T00:00:00Z</vt:filetime>
  </property>
  <property fmtid="{D5CDD505-2E9C-101B-9397-08002B2CF9AE}" pid="3" name="Creator">
    <vt:lpwstr>Microsoft® PowerPoint® 2016</vt:lpwstr>
  </property>
  <property fmtid="{D5CDD505-2E9C-101B-9397-08002B2CF9AE}" pid="4" name="LastSaved">
    <vt:filetime>2017-12-12T00:00:00Z</vt:filetime>
  </property>
</Properties>
</file>